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2DD676E-28C5-46CF-A718-26CFCD765B9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DD676E-28C5-46CF-A718-26CFCD765B9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DD676E-28C5-46CF-A718-26CFCD765B92}" type="slidenum">
              <a:rPr lang="ru-RU" smtClean="0"/>
              <a:pPr/>
              <a:t>‹#›</a:t>
            </a:fld>
            <a:endParaRPr lang="ru-RU"/>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5DEAC8F-42AB-47D4-8D96-95C3EE260A46}" type="datetimeFigureOut">
              <a:rPr lang="ru-RU" smtClean="0"/>
              <a:pPr/>
              <a:t>20.02.2011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2DD676E-28C5-46CF-A718-26CFCD765B92}"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DEAC8F-42AB-47D4-8D96-95C3EE260A46}" type="datetimeFigureOut">
              <a:rPr lang="ru-RU" smtClean="0"/>
              <a:pPr/>
              <a:t>20.02.2011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2DD676E-28C5-46CF-A718-26CFCD765B92}"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7.jpeg"/><Relationship Id="rId7" Type="http://schemas.openxmlformats.org/officeDocument/2006/relationships/image" Target="../media/image12.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avatar.su/avatar_animation_ru_id_100x100_avatar.php?id=4179"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avatar.su/avatar_animation_ru_id_100x100_avatar.php?id=4179"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megalife.com.ua/uploads/posts/2010-11/1290011234_1920x1080_0033.jp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99FF"/>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85728"/>
            <a:ext cx="7851648" cy="2643206"/>
          </a:xfrm>
          <a:solidFill>
            <a:srgbClr val="6699FF"/>
          </a:solidFill>
          <a:ln>
            <a:solidFill>
              <a:srgbClr val="6699FF"/>
            </a:solidFill>
          </a:ln>
        </p:spPr>
        <p:txBody>
          <a:bodyPr>
            <a:noAutofit/>
          </a:bodyPr>
          <a:lstStyle/>
          <a:p>
            <a:pPr algn="ctr"/>
            <a:r>
              <a:rPr lang="en-US" sz="4800" dirty="0" smtClean="0">
                <a:solidFill>
                  <a:srgbClr val="FF0000"/>
                </a:solidFill>
              </a:rPr>
              <a:t>Mein </a:t>
            </a:r>
            <a:r>
              <a:rPr lang="en-US" sz="4800" dirty="0" err="1" smtClean="0">
                <a:solidFill>
                  <a:srgbClr val="FF0000"/>
                </a:solidFill>
              </a:rPr>
              <a:t>Zuhause</a:t>
            </a:r>
            <a:r>
              <a:rPr lang="en-US" sz="4800" dirty="0" smtClean="0">
                <a:solidFill>
                  <a:srgbClr val="FF0000"/>
                </a:solidFill>
              </a:rPr>
              <a:t>. Was </a:t>
            </a:r>
            <a:r>
              <a:rPr lang="en-US" sz="4800" dirty="0" err="1" smtClean="0">
                <a:solidFill>
                  <a:srgbClr val="FF0000"/>
                </a:solidFill>
              </a:rPr>
              <a:t>gibt</a:t>
            </a:r>
            <a:r>
              <a:rPr lang="en-US" sz="4800" dirty="0" smtClean="0">
                <a:solidFill>
                  <a:srgbClr val="FF0000"/>
                </a:solidFill>
              </a:rPr>
              <a:t> </a:t>
            </a:r>
            <a:r>
              <a:rPr lang="en-US" sz="4800" dirty="0" err="1" smtClean="0">
                <a:solidFill>
                  <a:srgbClr val="FF0000"/>
                </a:solidFill>
              </a:rPr>
              <a:t>es</a:t>
            </a:r>
            <a:r>
              <a:rPr lang="en-US" sz="4800" dirty="0" smtClean="0">
                <a:solidFill>
                  <a:srgbClr val="FF0000"/>
                </a:solidFill>
              </a:rPr>
              <a:t> </a:t>
            </a:r>
            <a:r>
              <a:rPr lang="en-US" sz="4800" dirty="0" err="1" smtClean="0">
                <a:solidFill>
                  <a:srgbClr val="FF0000"/>
                </a:solidFill>
              </a:rPr>
              <a:t>da</a:t>
            </a:r>
            <a:r>
              <a:rPr lang="en-US" sz="4800" dirty="0" smtClean="0">
                <a:solidFill>
                  <a:srgbClr val="FF0000"/>
                </a:solidFill>
              </a:rPr>
              <a:t> </a:t>
            </a:r>
            <a:r>
              <a:rPr lang="en-US" sz="4800" dirty="0" err="1" smtClean="0">
                <a:solidFill>
                  <a:srgbClr val="FF0000"/>
                </a:solidFill>
              </a:rPr>
              <a:t>alles</a:t>
            </a:r>
            <a:r>
              <a:rPr lang="en-US" sz="4800" dirty="0" smtClean="0">
                <a:solidFill>
                  <a:srgbClr val="FF0000"/>
                </a:solidFill>
              </a:rPr>
              <a:t>?</a:t>
            </a:r>
            <a:br>
              <a:rPr lang="en-US" sz="4800" dirty="0" smtClean="0">
                <a:solidFill>
                  <a:srgbClr val="FF0000"/>
                </a:solidFill>
              </a:rPr>
            </a:br>
            <a:r>
              <a:rPr lang="en-US" sz="4800" dirty="0" smtClean="0">
                <a:solidFill>
                  <a:srgbClr val="FF0000"/>
                </a:solidFill>
              </a:rPr>
              <a:t>Sabine </a:t>
            </a:r>
            <a:r>
              <a:rPr lang="en-US" sz="4800" dirty="0" err="1" smtClean="0">
                <a:solidFill>
                  <a:srgbClr val="FF0000"/>
                </a:solidFill>
              </a:rPr>
              <a:t>erzahlt</a:t>
            </a:r>
            <a:r>
              <a:rPr lang="en-US" sz="4800" dirty="0" smtClean="0">
                <a:solidFill>
                  <a:srgbClr val="FF0000"/>
                </a:solidFill>
              </a:rPr>
              <a:t> </a:t>
            </a:r>
            <a:r>
              <a:rPr lang="en-US" sz="4800" dirty="0" err="1" smtClean="0">
                <a:solidFill>
                  <a:srgbClr val="FF0000"/>
                </a:solidFill>
              </a:rPr>
              <a:t>uber</a:t>
            </a:r>
            <a:r>
              <a:rPr lang="en-US" sz="4800" dirty="0" smtClean="0">
                <a:solidFill>
                  <a:srgbClr val="FF0000"/>
                </a:solidFill>
              </a:rPr>
              <a:t> </a:t>
            </a:r>
            <a:r>
              <a:rPr lang="en-US" sz="4800" dirty="0" err="1" smtClean="0">
                <a:solidFill>
                  <a:srgbClr val="FF0000"/>
                </a:solidFill>
              </a:rPr>
              <a:t>ihr</a:t>
            </a:r>
            <a:r>
              <a:rPr lang="en-US" sz="4800" dirty="0" smtClean="0">
                <a:solidFill>
                  <a:srgbClr val="FF0000"/>
                </a:solidFill>
              </a:rPr>
              <a:t> </a:t>
            </a:r>
            <a:r>
              <a:rPr lang="en-US" sz="4800" dirty="0" err="1" smtClean="0">
                <a:solidFill>
                  <a:srgbClr val="FF0000"/>
                </a:solidFill>
              </a:rPr>
              <a:t>Zuhause</a:t>
            </a:r>
            <a:r>
              <a:rPr lang="en-US" sz="4800" dirty="0" smtClean="0">
                <a:solidFill>
                  <a:srgbClr val="FF0000"/>
                </a:solidFill>
              </a:rPr>
              <a:t>.</a:t>
            </a:r>
            <a:endParaRPr lang="ru-RU" sz="4800" dirty="0">
              <a:solidFill>
                <a:srgbClr val="FF0000"/>
              </a:solidFill>
            </a:endParaRPr>
          </a:p>
        </p:txBody>
      </p:sp>
      <p:sp>
        <p:nvSpPr>
          <p:cNvPr id="3" name="Подзаголовок 2"/>
          <p:cNvSpPr>
            <a:spLocks noGrp="1"/>
          </p:cNvSpPr>
          <p:nvPr>
            <p:ph type="subTitle" idx="1"/>
          </p:nvPr>
        </p:nvSpPr>
        <p:spPr>
          <a:xfrm>
            <a:off x="4214810" y="3228536"/>
            <a:ext cx="4173286" cy="1752600"/>
          </a:xfrm>
        </p:spPr>
        <p:txBody>
          <a:bodyPr/>
          <a:lstStyle/>
          <a:p>
            <a:pPr algn="l"/>
            <a:r>
              <a:rPr lang="ru-RU" dirty="0" smtClean="0"/>
              <a:t>Автор работы учитель немецкого языка МОУ ООШ </a:t>
            </a:r>
            <a:r>
              <a:rPr lang="ru-RU" dirty="0" err="1" smtClean="0"/>
              <a:t>с.Аришка</a:t>
            </a:r>
            <a:r>
              <a:rPr lang="ru-RU" dirty="0" smtClean="0"/>
              <a:t> Шмелева Ирина Викторовна</a:t>
            </a:r>
            <a:endParaRPr lang="ru-RU" dirty="0"/>
          </a:p>
        </p:txBody>
      </p:sp>
      <p:pic>
        <p:nvPicPr>
          <p:cNvPr id="13314" name="Picture 2" descr="http://animashkis.narod.ru/111/animacionnie-kartinki-45.gif"/>
          <p:cNvPicPr>
            <a:picLocks noChangeAspect="1" noChangeArrowheads="1" noCrop="1"/>
          </p:cNvPicPr>
          <p:nvPr/>
        </p:nvPicPr>
        <p:blipFill>
          <a:blip r:embed="rId2"/>
          <a:srcRect/>
          <a:stretch>
            <a:fillRect/>
          </a:stretch>
        </p:blipFill>
        <p:spPr bwMode="auto">
          <a:xfrm>
            <a:off x="500034" y="2928934"/>
            <a:ext cx="3105150" cy="3028950"/>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000"/>
                            </p:stCondLst>
                            <p:childTnLst>
                              <p:par>
                                <p:cTn id="14" presetID="3" presetClass="entr" presetSubtype="10" fill="hold" nodeType="afterEffect">
                                  <p:stCondLst>
                                    <p:cond delay="0"/>
                                  </p:stCondLst>
                                  <p:childTnLst>
                                    <p:set>
                                      <p:cBhvr>
                                        <p:cTn id="15" dur="1" fill="hold">
                                          <p:stCondLst>
                                            <p:cond delay="0"/>
                                          </p:stCondLst>
                                        </p:cTn>
                                        <p:tgtEl>
                                          <p:spTgt spid="13314"/>
                                        </p:tgtEl>
                                        <p:attrNameLst>
                                          <p:attrName>style.visibility</p:attrName>
                                        </p:attrNameLst>
                                      </p:cBhvr>
                                      <p:to>
                                        <p:strVal val="visible"/>
                                      </p:to>
                                    </p:set>
                                    <p:animEffect transition="in" filter="blinds(horizontal)">
                                      <p:cBhvr>
                                        <p:cTn id="16" dur="2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00042"/>
            <a:ext cx="7851648" cy="1571636"/>
          </a:xfrm>
        </p:spPr>
        <p:txBody>
          <a:bodyPr>
            <a:normAutofit/>
          </a:bodyPr>
          <a:lstStyle/>
          <a:p>
            <a:pPr algn="l"/>
            <a:r>
              <a:rPr lang="en-US" dirty="0" smtClean="0"/>
              <a:t>Das </a:t>
            </a:r>
            <a:r>
              <a:rPr lang="en-US" dirty="0" err="1" smtClean="0"/>
              <a:t>ist</a:t>
            </a:r>
            <a:r>
              <a:rPr lang="en-US" dirty="0" smtClean="0"/>
              <a:t> </a:t>
            </a:r>
            <a:r>
              <a:rPr lang="en-US" dirty="0" err="1" smtClean="0"/>
              <a:t>eine</a:t>
            </a:r>
            <a:r>
              <a:rPr lang="en-US" dirty="0" smtClean="0"/>
              <a:t> </a:t>
            </a:r>
            <a:r>
              <a:rPr lang="en-US" dirty="0" err="1" smtClean="0"/>
              <a:t>Küche</a:t>
            </a:r>
            <a:endParaRPr lang="ru-RU" dirty="0"/>
          </a:p>
        </p:txBody>
      </p:sp>
      <p:pic>
        <p:nvPicPr>
          <p:cNvPr id="22530" name="Picture 2" descr="http://im5-tub.yandex.net/i?id=90622964-13"/>
          <p:cNvPicPr>
            <a:picLocks noChangeAspect="1" noChangeArrowheads="1"/>
          </p:cNvPicPr>
          <p:nvPr/>
        </p:nvPicPr>
        <p:blipFill>
          <a:blip r:embed="rId2"/>
          <a:srcRect/>
          <a:stretch>
            <a:fillRect/>
          </a:stretch>
        </p:blipFill>
        <p:spPr bwMode="auto">
          <a:xfrm>
            <a:off x="1500166" y="2428868"/>
            <a:ext cx="6286544" cy="3643338"/>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640"/>
                            </p:stCondLst>
                            <p:childTnLst>
                              <p:par>
                                <p:cTn id="11" presetID="8" presetClass="entr" presetSubtype="16" fill="hold" nodeType="afterEffect">
                                  <p:stCondLst>
                                    <p:cond delay="0"/>
                                  </p:stCondLst>
                                  <p:childTnLst>
                                    <p:set>
                                      <p:cBhvr>
                                        <p:cTn id="12" dur="1" fill="hold">
                                          <p:stCondLst>
                                            <p:cond delay="0"/>
                                          </p:stCondLst>
                                        </p:cTn>
                                        <p:tgtEl>
                                          <p:spTgt spid="22530"/>
                                        </p:tgtEl>
                                        <p:attrNameLst>
                                          <p:attrName>style.visibility</p:attrName>
                                        </p:attrNameLst>
                                      </p:cBhvr>
                                      <p:to>
                                        <p:strVal val="visible"/>
                                      </p:to>
                                    </p:set>
                                    <p:animEffect transition="in" filter="diamond(in)">
                                      <p:cBhvr>
                                        <p:cTn id="13"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00042"/>
            <a:ext cx="7851648" cy="1828800"/>
          </a:xfrm>
        </p:spPr>
        <p:txBody>
          <a:bodyPr/>
          <a:lstStyle/>
          <a:p>
            <a:pPr algn="ctr"/>
            <a:r>
              <a:rPr lang="en-US" dirty="0" smtClean="0"/>
              <a:t>Das </a:t>
            </a:r>
            <a:r>
              <a:rPr lang="en-US" dirty="0" err="1" smtClean="0"/>
              <a:t>ist</a:t>
            </a:r>
            <a:r>
              <a:rPr lang="en-US" dirty="0" smtClean="0"/>
              <a:t> </a:t>
            </a:r>
            <a:r>
              <a:rPr lang="en-US" dirty="0" err="1" smtClean="0"/>
              <a:t>eine</a:t>
            </a:r>
            <a:r>
              <a:rPr lang="en-US" dirty="0" smtClean="0"/>
              <a:t> Toilette.</a:t>
            </a:r>
            <a:endParaRPr lang="ru-RU" dirty="0"/>
          </a:p>
        </p:txBody>
      </p:sp>
      <p:pic>
        <p:nvPicPr>
          <p:cNvPr id="24578" name="Picture 2" descr="http://im3-tub.yandex.net/i?id=60269673-13"/>
          <p:cNvPicPr>
            <a:picLocks noChangeAspect="1" noChangeArrowheads="1"/>
          </p:cNvPicPr>
          <p:nvPr/>
        </p:nvPicPr>
        <p:blipFill>
          <a:blip r:embed="rId2"/>
          <a:srcRect/>
          <a:stretch>
            <a:fillRect/>
          </a:stretch>
        </p:blipFill>
        <p:spPr bwMode="auto">
          <a:xfrm>
            <a:off x="2857488" y="2714620"/>
            <a:ext cx="3857652" cy="3357586"/>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800"/>
                            </p:stCondLst>
                            <p:childTnLst>
                              <p:par>
                                <p:cTn id="11" presetID="8" presetClass="entr" presetSubtype="16" fill="hold" nodeType="afterEffect">
                                  <p:stCondLst>
                                    <p:cond delay="0"/>
                                  </p:stCondLst>
                                  <p:childTnLst>
                                    <p:set>
                                      <p:cBhvr>
                                        <p:cTn id="12" dur="1" fill="hold">
                                          <p:stCondLst>
                                            <p:cond delay="0"/>
                                          </p:stCondLst>
                                        </p:cTn>
                                        <p:tgtEl>
                                          <p:spTgt spid="24578"/>
                                        </p:tgtEl>
                                        <p:attrNameLst>
                                          <p:attrName>style.visibility</p:attrName>
                                        </p:attrNameLst>
                                      </p:cBhvr>
                                      <p:to>
                                        <p:strVal val="visible"/>
                                      </p:to>
                                    </p:set>
                                    <p:animEffect transition="in" filter="diamond(in)">
                                      <p:cBhvr>
                                        <p:cTn id="13" dur="20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642918"/>
            <a:ext cx="7851648" cy="1828800"/>
          </a:xfrm>
        </p:spPr>
        <p:txBody>
          <a:bodyPr/>
          <a:lstStyle/>
          <a:p>
            <a:pPr algn="l"/>
            <a:r>
              <a:rPr lang="en-US" dirty="0" smtClean="0"/>
              <a:t>Das </a:t>
            </a:r>
            <a:r>
              <a:rPr lang="en-US" dirty="0" err="1" smtClean="0"/>
              <a:t>ist</a:t>
            </a:r>
            <a:r>
              <a:rPr lang="en-US" dirty="0" smtClean="0"/>
              <a:t> </a:t>
            </a:r>
            <a:r>
              <a:rPr lang="en-US" dirty="0" err="1" smtClean="0"/>
              <a:t>ein</a:t>
            </a:r>
            <a:r>
              <a:rPr lang="en-US" dirty="0" smtClean="0"/>
              <a:t> </a:t>
            </a:r>
            <a:r>
              <a:rPr lang="en-US" dirty="0" err="1" smtClean="0"/>
              <a:t>Badezimmer</a:t>
            </a:r>
            <a:r>
              <a:rPr lang="en-US" dirty="0" smtClean="0"/>
              <a:t>.</a:t>
            </a:r>
            <a:endParaRPr lang="ru-RU" dirty="0"/>
          </a:p>
        </p:txBody>
      </p:sp>
      <p:pic>
        <p:nvPicPr>
          <p:cNvPr id="23554" name="Picture 2" descr="http://im2-tub.yandex.net/i?id=224736162-05"/>
          <p:cNvPicPr>
            <a:picLocks noChangeAspect="1" noChangeArrowheads="1"/>
          </p:cNvPicPr>
          <p:nvPr/>
        </p:nvPicPr>
        <p:blipFill>
          <a:blip r:embed="rId2"/>
          <a:srcRect/>
          <a:stretch>
            <a:fillRect/>
          </a:stretch>
        </p:blipFill>
        <p:spPr bwMode="auto">
          <a:xfrm>
            <a:off x="2357422" y="2857496"/>
            <a:ext cx="4357718" cy="3357586"/>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840"/>
                            </p:stCondLst>
                            <p:childTnLst>
                              <p:par>
                                <p:cTn id="11" presetID="8" presetClass="entr" presetSubtype="16" fill="hold" nodeType="afterEffect">
                                  <p:stCondLst>
                                    <p:cond delay="0"/>
                                  </p:stCondLst>
                                  <p:childTnLst>
                                    <p:set>
                                      <p:cBhvr>
                                        <p:cTn id="12" dur="1" fill="hold">
                                          <p:stCondLst>
                                            <p:cond delay="0"/>
                                          </p:stCondLst>
                                        </p:cTn>
                                        <p:tgtEl>
                                          <p:spTgt spid="23554"/>
                                        </p:tgtEl>
                                        <p:attrNameLst>
                                          <p:attrName>style.visibility</p:attrName>
                                        </p:attrNameLst>
                                      </p:cBhvr>
                                      <p:to>
                                        <p:strVal val="visible"/>
                                      </p:to>
                                    </p:set>
                                    <p:animEffect transition="in" filter="diamond(in)">
                                      <p:cBhvr>
                                        <p:cTn id="13"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428604"/>
            <a:ext cx="7851648" cy="1071570"/>
          </a:xfrm>
        </p:spPr>
        <p:txBody>
          <a:bodyPr/>
          <a:lstStyle/>
          <a:p>
            <a:pPr algn="ctr"/>
            <a:r>
              <a:rPr lang="en-US" dirty="0" smtClean="0"/>
              <a:t>Was </a:t>
            </a:r>
            <a:r>
              <a:rPr lang="en-US" dirty="0" err="1" smtClean="0"/>
              <a:t>ist</a:t>
            </a:r>
            <a:r>
              <a:rPr lang="en-US" dirty="0" smtClean="0"/>
              <a:t> das?</a:t>
            </a:r>
            <a:endParaRPr lang="ru-RU" dirty="0"/>
          </a:p>
        </p:txBody>
      </p:sp>
      <p:pic>
        <p:nvPicPr>
          <p:cNvPr id="4" name="Picture 2" descr="http://im0-tub.yandex.net/i?id=15927554-07"/>
          <p:cNvPicPr>
            <a:picLocks noChangeAspect="1" noChangeArrowheads="1"/>
          </p:cNvPicPr>
          <p:nvPr/>
        </p:nvPicPr>
        <p:blipFill>
          <a:blip r:embed="rId2"/>
          <a:srcRect/>
          <a:stretch>
            <a:fillRect/>
          </a:stretch>
        </p:blipFill>
        <p:spPr bwMode="auto">
          <a:xfrm>
            <a:off x="545392" y="1643051"/>
            <a:ext cx="2240658" cy="1304032"/>
          </a:xfrm>
          <a:prstGeom prst="rect">
            <a:avLst/>
          </a:prstGeom>
          <a:noFill/>
        </p:spPr>
      </p:pic>
      <p:pic>
        <p:nvPicPr>
          <p:cNvPr id="5" name="Picture 6" descr="http://im0-tub.yandex.net/i?id=210275056-05"/>
          <p:cNvPicPr>
            <a:picLocks noChangeAspect="1" noChangeArrowheads="1"/>
          </p:cNvPicPr>
          <p:nvPr/>
        </p:nvPicPr>
        <p:blipFill>
          <a:blip r:embed="rId3"/>
          <a:srcRect/>
          <a:stretch>
            <a:fillRect/>
          </a:stretch>
        </p:blipFill>
        <p:spPr bwMode="auto">
          <a:xfrm>
            <a:off x="500034" y="3143248"/>
            <a:ext cx="2262689" cy="1571636"/>
          </a:xfrm>
          <a:prstGeom prst="rect">
            <a:avLst/>
          </a:prstGeom>
          <a:noFill/>
        </p:spPr>
      </p:pic>
      <p:pic>
        <p:nvPicPr>
          <p:cNvPr id="6" name="Picture 6" descr="http://im8-tub.yandex.net/i?id=180813640-05"/>
          <p:cNvPicPr>
            <a:picLocks noChangeAspect="1" noChangeArrowheads="1"/>
          </p:cNvPicPr>
          <p:nvPr/>
        </p:nvPicPr>
        <p:blipFill>
          <a:blip r:embed="rId4"/>
          <a:srcRect/>
          <a:stretch>
            <a:fillRect/>
          </a:stretch>
        </p:blipFill>
        <p:spPr bwMode="auto">
          <a:xfrm>
            <a:off x="3643306" y="1643050"/>
            <a:ext cx="2122304" cy="1428760"/>
          </a:xfrm>
          <a:prstGeom prst="rect">
            <a:avLst/>
          </a:prstGeom>
          <a:noFill/>
        </p:spPr>
      </p:pic>
      <p:pic>
        <p:nvPicPr>
          <p:cNvPr id="7" name="Picture 2" descr="http://im2-tub.yandex.net/i?id=41147709-07"/>
          <p:cNvPicPr>
            <a:picLocks noChangeAspect="1" noChangeArrowheads="1"/>
          </p:cNvPicPr>
          <p:nvPr/>
        </p:nvPicPr>
        <p:blipFill>
          <a:blip r:embed="rId5"/>
          <a:srcRect/>
          <a:stretch>
            <a:fillRect/>
          </a:stretch>
        </p:blipFill>
        <p:spPr bwMode="auto">
          <a:xfrm>
            <a:off x="3714744" y="5000612"/>
            <a:ext cx="1964545" cy="1571660"/>
          </a:xfrm>
          <a:prstGeom prst="rect">
            <a:avLst/>
          </a:prstGeom>
          <a:noFill/>
        </p:spPr>
      </p:pic>
      <p:pic>
        <p:nvPicPr>
          <p:cNvPr id="8" name="Picture 2" descr="http://im5-tub.yandex.net/i?id=90622964-13"/>
          <p:cNvPicPr>
            <a:picLocks noChangeAspect="1" noChangeArrowheads="1"/>
          </p:cNvPicPr>
          <p:nvPr/>
        </p:nvPicPr>
        <p:blipFill>
          <a:blip r:embed="rId6"/>
          <a:srcRect/>
          <a:stretch>
            <a:fillRect/>
          </a:stretch>
        </p:blipFill>
        <p:spPr bwMode="auto">
          <a:xfrm>
            <a:off x="3571868" y="3143248"/>
            <a:ext cx="2071702" cy="1571636"/>
          </a:xfrm>
          <a:prstGeom prst="rect">
            <a:avLst/>
          </a:prstGeom>
          <a:noFill/>
        </p:spPr>
      </p:pic>
      <p:pic>
        <p:nvPicPr>
          <p:cNvPr id="10" name="Picture 2" descr="http://im3-tub.yandex.net/i?id=60269673-13"/>
          <p:cNvPicPr>
            <a:picLocks noChangeAspect="1" noChangeArrowheads="1"/>
          </p:cNvPicPr>
          <p:nvPr/>
        </p:nvPicPr>
        <p:blipFill>
          <a:blip r:embed="rId7"/>
          <a:srcRect/>
          <a:stretch>
            <a:fillRect/>
          </a:stretch>
        </p:blipFill>
        <p:spPr bwMode="auto">
          <a:xfrm>
            <a:off x="6429388" y="1357298"/>
            <a:ext cx="1938350" cy="1687082"/>
          </a:xfrm>
          <a:prstGeom prst="rect">
            <a:avLst/>
          </a:prstGeom>
          <a:noFill/>
        </p:spPr>
      </p:pic>
      <p:pic>
        <p:nvPicPr>
          <p:cNvPr id="11" name="Picture 2" descr="http://im2-tub.yandex.net/i?id=224736162-05"/>
          <p:cNvPicPr>
            <a:picLocks noChangeAspect="1" noChangeArrowheads="1"/>
          </p:cNvPicPr>
          <p:nvPr/>
        </p:nvPicPr>
        <p:blipFill>
          <a:blip r:embed="rId8"/>
          <a:srcRect/>
          <a:stretch>
            <a:fillRect/>
          </a:stretch>
        </p:blipFill>
        <p:spPr bwMode="auto">
          <a:xfrm>
            <a:off x="6357950" y="3500438"/>
            <a:ext cx="2143108" cy="1500198"/>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440"/>
                            </p:stCondLst>
                            <p:childTnLst>
                              <p:par>
                                <p:cTn id="11" presetID="8" presetClass="entr" presetSubtype="1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par>
                          <p:cTn id="14" fill="hold">
                            <p:stCondLst>
                              <p:cond delay="2440"/>
                            </p:stCondLst>
                            <p:childTnLst>
                              <p:par>
                                <p:cTn id="15" presetID="8" presetClass="entr" presetSubtype="16"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par>
                          <p:cTn id="18" fill="hold">
                            <p:stCondLst>
                              <p:cond delay="4440"/>
                            </p:stCondLst>
                            <p:childTnLst>
                              <p:par>
                                <p:cTn id="19" presetID="8"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amond(in)">
                                      <p:cBhvr>
                                        <p:cTn id="21" dur="2000"/>
                                        <p:tgtEl>
                                          <p:spTgt spid="10"/>
                                        </p:tgtEl>
                                      </p:cBhvr>
                                    </p:animEffect>
                                  </p:childTnLst>
                                </p:cTn>
                              </p:par>
                            </p:childTnLst>
                          </p:cTn>
                        </p:par>
                        <p:par>
                          <p:cTn id="22" fill="hold">
                            <p:stCondLst>
                              <p:cond delay="6440"/>
                            </p:stCondLst>
                            <p:childTnLst>
                              <p:par>
                                <p:cTn id="23" presetID="8" presetClass="entr" presetSubtype="16"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amond(in)">
                                      <p:cBhvr>
                                        <p:cTn id="25" dur="2000"/>
                                        <p:tgtEl>
                                          <p:spTgt spid="5"/>
                                        </p:tgtEl>
                                      </p:cBhvr>
                                    </p:animEffect>
                                  </p:childTnLst>
                                </p:cTn>
                              </p:par>
                            </p:childTnLst>
                          </p:cTn>
                        </p:par>
                        <p:par>
                          <p:cTn id="26" fill="hold">
                            <p:stCondLst>
                              <p:cond delay="8440"/>
                            </p:stCondLst>
                            <p:childTnLst>
                              <p:par>
                                <p:cTn id="27" presetID="8" presetClass="entr" presetSubtype="16"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diamond(in)">
                                      <p:cBhvr>
                                        <p:cTn id="29" dur="2000"/>
                                        <p:tgtEl>
                                          <p:spTgt spid="8"/>
                                        </p:tgtEl>
                                      </p:cBhvr>
                                    </p:animEffect>
                                  </p:childTnLst>
                                </p:cTn>
                              </p:par>
                            </p:childTnLst>
                          </p:cTn>
                        </p:par>
                        <p:par>
                          <p:cTn id="30" fill="hold">
                            <p:stCondLst>
                              <p:cond delay="10440"/>
                            </p:stCondLst>
                            <p:childTnLst>
                              <p:par>
                                <p:cTn id="31" presetID="8"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diamond(in)">
                                      <p:cBhvr>
                                        <p:cTn id="33" dur="2000"/>
                                        <p:tgtEl>
                                          <p:spTgt spid="11"/>
                                        </p:tgtEl>
                                      </p:cBhvr>
                                    </p:animEffect>
                                  </p:childTnLst>
                                </p:cTn>
                              </p:par>
                            </p:childTnLst>
                          </p:cTn>
                        </p:par>
                        <p:par>
                          <p:cTn id="34" fill="hold">
                            <p:stCondLst>
                              <p:cond delay="12440"/>
                            </p:stCondLst>
                            <p:childTnLst>
                              <p:par>
                                <p:cTn id="35" presetID="8" presetClass="entr" presetSubtype="16"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amond(in)">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71480"/>
            <a:ext cx="7851648" cy="1357322"/>
          </a:xfrm>
        </p:spPr>
        <p:txBody>
          <a:bodyPr/>
          <a:lstStyle/>
          <a:p>
            <a:pPr algn="ctr"/>
            <a:r>
              <a:rPr lang="en-US" dirty="0" smtClean="0"/>
              <a:t>Was </a:t>
            </a:r>
            <a:r>
              <a:rPr lang="en-US" dirty="0" err="1" smtClean="0"/>
              <a:t>passt</a:t>
            </a:r>
            <a:r>
              <a:rPr lang="en-US" dirty="0" smtClean="0"/>
              <a:t> </a:t>
            </a:r>
            <a:r>
              <a:rPr lang="en-US" dirty="0" err="1" smtClean="0"/>
              <a:t>zusammen</a:t>
            </a:r>
            <a:r>
              <a:rPr lang="en-US" dirty="0" smtClean="0"/>
              <a:t>?</a:t>
            </a:r>
            <a:endParaRPr lang="ru-RU" dirty="0"/>
          </a:p>
        </p:txBody>
      </p:sp>
      <p:sp>
        <p:nvSpPr>
          <p:cNvPr id="3" name="Подзаголовок 2"/>
          <p:cNvSpPr>
            <a:spLocks noGrp="1"/>
          </p:cNvSpPr>
          <p:nvPr>
            <p:ph type="subTitle" idx="1"/>
          </p:nvPr>
        </p:nvSpPr>
        <p:spPr>
          <a:xfrm>
            <a:off x="533400" y="2000240"/>
            <a:ext cx="7854696" cy="4286280"/>
          </a:xfrm>
        </p:spPr>
        <p:txBody>
          <a:bodyPr/>
          <a:lstStyle/>
          <a:p>
            <a:pPr marL="514350" indent="-514350" algn="l">
              <a:buAutoNum type="arabicPeriod"/>
            </a:pPr>
            <a:r>
              <a:rPr lang="en-US" dirty="0" smtClean="0"/>
              <a:t>Das </a:t>
            </a:r>
            <a:r>
              <a:rPr lang="en-US" dirty="0" err="1" smtClean="0"/>
              <a:t>Wohnzimmer</a:t>
            </a:r>
            <a:r>
              <a:rPr lang="en-US" dirty="0" smtClean="0"/>
              <a:t>                   a) </a:t>
            </a:r>
            <a:r>
              <a:rPr lang="ru-RU" dirty="0" smtClean="0"/>
              <a:t>детская комната</a:t>
            </a:r>
          </a:p>
          <a:p>
            <a:pPr marL="514350" indent="-514350" algn="l">
              <a:buAutoNum type="arabicPeriod"/>
            </a:pPr>
            <a:r>
              <a:rPr lang="en-US" dirty="0" smtClean="0"/>
              <a:t>Das </a:t>
            </a:r>
            <a:r>
              <a:rPr lang="en-US" dirty="0" err="1" smtClean="0"/>
              <a:t>Schlafzimmer</a:t>
            </a:r>
            <a:r>
              <a:rPr lang="en-US" dirty="0" smtClean="0"/>
              <a:t>                   b) </a:t>
            </a:r>
            <a:r>
              <a:rPr lang="ru-RU" dirty="0" smtClean="0"/>
              <a:t>кухня</a:t>
            </a:r>
          </a:p>
          <a:p>
            <a:pPr marL="514350" indent="-514350" algn="l">
              <a:buAutoNum type="arabicPeriod"/>
            </a:pPr>
            <a:r>
              <a:rPr lang="ru-RU" dirty="0" smtClean="0"/>
              <a:t> </a:t>
            </a:r>
            <a:r>
              <a:rPr lang="en-US" dirty="0" smtClean="0"/>
              <a:t>Das </a:t>
            </a:r>
            <a:r>
              <a:rPr lang="en-US" dirty="0" err="1" smtClean="0"/>
              <a:t>Kinderzimmer</a:t>
            </a:r>
            <a:r>
              <a:rPr lang="en-US" dirty="0" smtClean="0"/>
              <a:t>                 c) </a:t>
            </a:r>
            <a:r>
              <a:rPr lang="ru-RU" dirty="0" smtClean="0"/>
              <a:t>гостиная</a:t>
            </a:r>
          </a:p>
          <a:p>
            <a:pPr marL="514350" indent="-514350" algn="l">
              <a:buFont typeface="Wingdings 2"/>
              <a:buAutoNum type="arabicPeriod"/>
            </a:pPr>
            <a:r>
              <a:rPr lang="en-US" dirty="0" smtClean="0"/>
              <a:t> Die K</a:t>
            </a:r>
            <a:r>
              <a:rPr lang="ru-RU" dirty="0" smtClean="0"/>
              <a:t> </a:t>
            </a:r>
            <a:r>
              <a:rPr lang="en-US" dirty="0" err="1" smtClean="0"/>
              <a:t>üche</a:t>
            </a:r>
            <a:r>
              <a:rPr lang="en-US" dirty="0" smtClean="0"/>
              <a:t>                               d) </a:t>
            </a:r>
            <a:r>
              <a:rPr lang="ru-RU" dirty="0" smtClean="0"/>
              <a:t>спальня</a:t>
            </a:r>
          </a:p>
          <a:p>
            <a:pPr marL="514350" indent="-514350" algn="l">
              <a:buFont typeface="Wingdings 2"/>
              <a:buAutoNum type="arabicPeriod"/>
            </a:pPr>
            <a:r>
              <a:rPr lang="ru-RU" dirty="0" smtClean="0"/>
              <a:t> </a:t>
            </a:r>
            <a:r>
              <a:rPr lang="en-US" dirty="0" smtClean="0"/>
              <a:t>Das </a:t>
            </a:r>
            <a:r>
              <a:rPr lang="en-US" dirty="0" err="1" smtClean="0"/>
              <a:t>Badezimmer</a:t>
            </a:r>
            <a:r>
              <a:rPr lang="en-US" dirty="0" smtClean="0"/>
              <a:t>                     e) </a:t>
            </a:r>
            <a:r>
              <a:rPr lang="ru-RU" dirty="0" smtClean="0"/>
              <a:t>туалет</a:t>
            </a:r>
          </a:p>
          <a:p>
            <a:pPr marL="514350" indent="-514350" algn="l">
              <a:buFont typeface="Wingdings 2"/>
              <a:buAutoNum type="arabicPeriod"/>
            </a:pPr>
            <a:r>
              <a:rPr lang="ru-RU" dirty="0" smtClean="0"/>
              <a:t> </a:t>
            </a:r>
            <a:r>
              <a:rPr lang="en-US" dirty="0" smtClean="0"/>
              <a:t>Die Toilette                               f) </a:t>
            </a:r>
            <a:r>
              <a:rPr lang="ru-RU" dirty="0" smtClean="0"/>
              <a:t>ванная</a:t>
            </a:r>
            <a:endParaRPr lang="en-US" dirty="0" smtClean="0"/>
          </a:p>
          <a:p>
            <a:pPr marL="514350" indent="-514350" algn="l">
              <a:buAutoNum type="arabicPeriod"/>
            </a:pPr>
            <a:endParaRPr lang="ru-RU"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720"/>
                            </p:stCondLst>
                            <p:childTnLst>
                              <p:par>
                                <p:cTn id="11" presetID="48" presetClass="entr" presetSubtype="0" accel="5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1000"/>
                                        <p:tgtEl>
                                          <p:spTgt spid="3">
                                            <p:txEl>
                                              <p:pRg st="0" end="0"/>
                                            </p:txEl>
                                          </p:spTgt>
                                        </p:tgtEl>
                                      </p:cBhvr>
                                    </p:animEffect>
                                  </p:childTnLst>
                                </p:cTn>
                              </p:par>
                            </p:childTnLst>
                          </p:cTn>
                        </p:par>
                        <p:par>
                          <p:cTn id="17" fill="hold">
                            <p:stCondLst>
                              <p:cond delay="1720"/>
                            </p:stCondLst>
                            <p:childTnLst>
                              <p:par>
                                <p:cTn id="18" presetID="48" presetClass="entr" presetSubtype="0" accel="5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3">
                                            <p:txEl>
                                              <p:pRg st="1" end="1"/>
                                            </p:txEl>
                                          </p:spTgt>
                                        </p:tgtEl>
                                      </p:cBhvr>
                                    </p:animEffect>
                                  </p:childTnLst>
                                </p:cTn>
                              </p:par>
                            </p:childTnLst>
                          </p:cTn>
                        </p:par>
                        <p:par>
                          <p:cTn id="24" fill="hold">
                            <p:stCondLst>
                              <p:cond delay="2720"/>
                            </p:stCondLst>
                            <p:childTnLst>
                              <p:par>
                                <p:cTn id="25" presetID="48" presetClass="entr" presetSubtype="0" accel="5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3">
                                            <p:txEl>
                                              <p:pRg st="2" end="2"/>
                                            </p:txEl>
                                          </p:spTgt>
                                        </p:tgtEl>
                                      </p:cBhvr>
                                    </p:animEffect>
                                  </p:childTnLst>
                                </p:cTn>
                              </p:par>
                            </p:childTnLst>
                          </p:cTn>
                        </p:par>
                        <p:par>
                          <p:cTn id="31" fill="hold">
                            <p:stCondLst>
                              <p:cond delay="3720"/>
                            </p:stCondLst>
                            <p:childTnLst>
                              <p:par>
                                <p:cTn id="32" presetID="48" presetClass="entr" presetSubtype="0" accel="5000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1000"/>
                                        <p:tgtEl>
                                          <p:spTgt spid="3">
                                            <p:txEl>
                                              <p:pRg st="3" end="3"/>
                                            </p:txEl>
                                          </p:spTgt>
                                        </p:tgtEl>
                                      </p:cBhvr>
                                    </p:animEffect>
                                  </p:childTnLst>
                                </p:cTn>
                              </p:par>
                            </p:childTnLst>
                          </p:cTn>
                        </p:par>
                        <p:par>
                          <p:cTn id="38" fill="hold">
                            <p:stCondLst>
                              <p:cond delay="4720"/>
                            </p:stCondLst>
                            <p:childTnLst>
                              <p:par>
                                <p:cTn id="39" presetID="48" presetClass="entr" presetSubtype="0" accel="50000" fill="hold" grpId="0"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4" dur="1000"/>
                                        <p:tgtEl>
                                          <p:spTgt spid="3">
                                            <p:txEl>
                                              <p:pRg st="4" end="4"/>
                                            </p:txEl>
                                          </p:spTgt>
                                        </p:tgtEl>
                                      </p:cBhvr>
                                    </p:animEffect>
                                  </p:childTnLst>
                                </p:cTn>
                              </p:par>
                            </p:childTnLst>
                          </p:cTn>
                        </p:par>
                        <p:par>
                          <p:cTn id="45" fill="hold">
                            <p:stCondLst>
                              <p:cond delay="5720"/>
                            </p:stCondLst>
                            <p:childTnLst>
                              <p:par>
                                <p:cTn id="46" presetID="48" presetClass="entr" presetSubtype="0" accel="50000" fill="hold" grpId="0" nodeType="after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9"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4182" y="436418"/>
            <a:ext cx="7851648" cy="1278070"/>
          </a:xfrm>
        </p:spPr>
        <p:txBody>
          <a:bodyPr/>
          <a:lstStyle/>
          <a:p>
            <a:pPr algn="ctr"/>
            <a:r>
              <a:rPr lang="en-US" dirty="0" smtClean="0"/>
              <a:t>RICHTIG</a:t>
            </a:r>
            <a:endParaRPr lang="ru-RU" dirty="0"/>
          </a:p>
        </p:txBody>
      </p:sp>
      <p:sp>
        <p:nvSpPr>
          <p:cNvPr id="3" name="Подзаголовок 2"/>
          <p:cNvSpPr>
            <a:spLocks noGrp="1"/>
          </p:cNvSpPr>
          <p:nvPr>
            <p:ph type="subTitle" idx="1"/>
          </p:nvPr>
        </p:nvSpPr>
        <p:spPr>
          <a:xfrm>
            <a:off x="533400" y="1785926"/>
            <a:ext cx="7854696" cy="4286280"/>
          </a:xfrm>
        </p:spPr>
        <p:txBody>
          <a:bodyPr>
            <a:normAutofit/>
          </a:bodyPr>
          <a:lstStyle/>
          <a:p>
            <a:pPr algn="l"/>
            <a:r>
              <a:rPr lang="en-US" sz="5400" dirty="0" smtClean="0"/>
              <a:t>    1-c                4-b</a:t>
            </a:r>
          </a:p>
          <a:p>
            <a:pPr algn="l"/>
            <a:r>
              <a:rPr lang="en-US" sz="5400" dirty="0" smtClean="0"/>
              <a:t>    2-d               5-f</a:t>
            </a:r>
          </a:p>
          <a:p>
            <a:pPr algn="l"/>
            <a:r>
              <a:rPr lang="en-US" sz="5400" dirty="0" smtClean="0"/>
              <a:t>    3-a                6-e</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320"/>
                            </p:stCondLst>
                            <p:childTnLst>
                              <p:par>
                                <p:cTn id="11" presetID="49"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2000"/>
                                        <p:tgtEl>
                                          <p:spTgt spid="3">
                                            <p:txEl>
                                              <p:pRg st="0" end="0"/>
                                            </p:txEl>
                                          </p:spTgt>
                                        </p:tgtEl>
                                      </p:cBhvr>
                                    </p:animEffect>
                                  </p:childTnLst>
                                </p:cTn>
                              </p:par>
                            </p:childTnLst>
                          </p:cTn>
                        </p:par>
                        <p:par>
                          <p:cTn id="17" fill="hold">
                            <p:stCondLst>
                              <p:cond delay="2320"/>
                            </p:stCondLst>
                            <p:childTnLst>
                              <p:par>
                                <p:cTn id="18" presetID="49" presetClass="entr" presetSubtype="0" de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2000"/>
                                        <p:tgtEl>
                                          <p:spTgt spid="3">
                                            <p:txEl>
                                              <p:pRg st="1" end="1"/>
                                            </p:txEl>
                                          </p:spTgt>
                                        </p:tgtEl>
                                      </p:cBhvr>
                                    </p:animEffect>
                                  </p:childTnLst>
                                </p:cTn>
                              </p:par>
                            </p:childTnLst>
                          </p:cTn>
                        </p:par>
                        <p:par>
                          <p:cTn id="24" fill="hold">
                            <p:stCondLst>
                              <p:cond delay="4320"/>
                            </p:stCondLst>
                            <p:childTnLst>
                              <p:par>
                                <p:cTn id="25" presetID="49" presetClass="entr" presetSubtype="0" decel="10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2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357166"/>
            <a:ext cx="7851648" cy="1214446"/>
          </a:xfrm>
        </p:spPr>
        <p:txBody>
          <a:bodyPr>
            <a:normAutofit/>
          </a:bodyPr>
          <a:lstStyle/>
          <a:p>
            <a:pPr algn="ctr"/>
            <a:r>
              <a:rPr lang="en-US" dirty="0" err="1" smtClean="0"/>
              <a:t>Wir</a:t>
            </a:r>
            <a:r>
              <a:rPr lang="en-US" dirty="0" smtClean="0"/>
              <a:t> </a:t>
            </a:r>
            <a:r>
              <a:rPr lang="en-US" dirty="0" err="1" smtClean="0"/>
              <a:t>bilden</a:t>
            </a:r>
            <a:r>
              <a:rPr lang="en-US" dirty="0" smtClean="0"/>
              <a:t> </a:t>
            </a:r>
            <a:r>
              <a:rPr lang="en-US" dirty="0" err="1" smtClean="0"/>
              <a:t>Wörter</a:t>
            </a:r>
            <a:r>
              <a:rPr lang="en-US" dirty="0" smtClean="0"/>
              <a:t>.</a:t>
            </a:r>
            <a:endParaRPr lang="ru-RU" dirty="0"/>
          </a:p>
        </p:txBody>
      </p:sp>
      <p:sp>
        <p:nvSpPr>
          <p:cNvPr id="3" name="Подзаголовок 2"/>
          <p:cNvSpPr>
            <a:spLocks noGrp="1"/>
          </p:cNvSpPr>
          <p:nvPr>
            <p:ph type="subTitle" idx="1"/>
          </p:nvPr>
        </p:nvSpPr>
        <p:spPr>
          <a:xfrm>
            <a:off x="533400" y="1643050"/>
            <a:ext cx="8324880" cy="4643470"/>
          </a:xfrm>
        </p:spPr>
        <p:txBody>
          <a:bodyPr>
            <a:normAutofit/>
          </a:bodyPr>
          <a:lstStyle/>
          <a:p>
            <a:pPr algn="l"/>
            <a:r>
              <a:rPr lang="en-US" sz="4000" dirty="0" smtClean="0"/>
              <a:t> </a:t>
            </a:r>
            <a:r>
              <a:rPr lang="en-US" sz="4000" dirty="0" err="1" smtClean="0"/>
              <a:t>wohn</a:t>
            </a:r>
            <a:r>
              <a:rPr lang="en-US" sz="4000" dirty="0" smtClean="0"/>
              <a:t>(en)+das Zimmer=das </a:t>
            </a:r>
            <a:r>
              <a:rPr lang="en-US" sz="4000" dirty="0" err="1" smtClean="0"/>
              <a:t>Wohn</a:t>
            </a:r>
            <a:r>
              <a:rPr lang="en-US" sz="4000" dirty="0" smtClean="0"/>
              <a:t>…</a:t>
            </a:r>
          </a:p>
          <a:p>
            <a:pPr algn="l"/>
            <a:r>
              <a:rPr lang="en-US" sz="4000" dirty="0" smtClean="0"/>
              <a:t> </a:t>
            </a:r>
            <a:r>
              <a:rPr lang="en-US" sz="4000" dirty="0" err="1" smtClean="0"/>
              <a:t>schlaf</a:t>
            </a:r>
            <a:r>
              <a:rPr lang="en-US" sz="4000" dirty="0" smtClean="0"/>
              <a:t>(en)+das Zimmer= das…</a:t>
            </a:r>
          </a:p>
          <a:p>
            <a:pPr algn="l"/>
            <a:r>
              <a:rPr lang="en-US" sz="4000" dirty="0" smtClean="0"/>
              <a:t> die </a:t>
            </a:r>
            <a:r>
              <a:rPr lang="en-US" sz="4000" dirty="0" err="1" smtClean="0"/>
              <a:t>Kinder+das</a:t>
            </a:r>
            <a:r>
              <a:rPr lang="en-US" sz="4000" dirty="0" smtClean="0"/>
              <a:t> Zimmer= …</a:t>
            </a:r>
          </a:p>
          <a:p>
            <a:pPr algn="l"/>
            <a:r>
              <a:rPr lang="en-US" sz="4000" dirty="0" smtClean="0"/>
              <a:t> bade(n)+das Zimmer= …</a:t>
            </a:r>
          </a:p>
          <a:p>
            <a:pPr algn="l"/>
            <a:r>
              <a:rPr lang="en-US" sz="4000" dirty="0" smtClean="0"/>
              <a:t> die </a:t>
            </a:r>
            <a:r>
              <a:rPr lang="en-US" sz="4000" dirty="0" err="1" smtClean="0"/>
              <a:t>Klasse+das</a:t>
            </a:r>
            <a:r>
              <a:rPr lang="en-US" sz="4000" dirty="0" smtClean="0"/>
              <a:t> Zimmer= …</a:t>
            </a:r>
          </a:p>
          <a:p>
            <a:pPr algn="l"/>
            <a:r>
              <a:rPr lang="en-US" sz="4000" dirty="0" smtClean="0"/>
              <a:t> </a:t>
            </a:r>
            <a:r>
              <a:rPr lang="en-US" sz="4000" dirty="0" err="1" smtClean="0"/>
              <a:t>der</a:t>
            </a:r>
            <a:r>
              <a:rPr lang="en-US" sz="4000" dirty="0" smtClean="0"/>
              <a:t> </a:t>
            </a:r>
            <a:r>
              <a:rPr lang="en-US" sz="4000" dirty="0" err="1" smtClean="0"/>
              <a:t>Leher+das</a:t>
            </a:r>
            <a:r>
              <a:rPr lang="en-US" sz="4000" dirty="0" smtClean="0"/>
              <a:t> Zimmer= …</a:t>
            </a:r>
            <a:endParaRPr lang="ru-RU"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6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3"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3">
                                            <p:txEl>
                                              <p:pRg st="0" end="0"/>
                                            </p:txEl>
                                          </p:spTgt>
                                        </p:tgtEl>
                                        <p:attrNameLst>
                                          <p:attrName>fill.type</p:attrName>
                                        </p:attrNameLst>
                                      </p:cBhvr>
                                      <p:to>
                                        <p:strVal val="solid"/>
                                      </p:to>
                                    </p:set>
                                  </p:childTnLst>
                                </p:cTn>
                              </p:par>
                            </p:childTnLst>
                          </p:cTn>
                        </p:par>
                        <p:par>
                          <p:cTn id="16" fill="hold">
                            <p:stCondLst>
                              <p:cond delay="18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9"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3">
                                            <p:txEl>
                                              <p:pRg st="1" end="1"/>
                                            </p:txEl>
                                          </p:spTgt>
                                        </p:tgtEl>
                                        <p:attrNameLst>
                                          <p:attrName>fill.type</p:attrName>
                                        </p:attrNameLst>
                                      </p:cBhvr>
                                      <p:to>
                                        <p:strVal val="solid"/>
                                      </p:to>
                                    </p:set>
                                  </p:childTnLst>
                                </p:cTn>
                              </p:par>
                            </p:childTnLst>
                          </p:cTn>
                        </p:par>
                        <p:par>
                          <p:cTn id="22" fill="hold">
                            <p:stCondLst>
                              <p:cond delay="284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5"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7" dur="80"/>
                                        <p:tgtEl>
                                          <p:spTgt spid="3">
                                            <p:txEl>
                                              <p:pRg st="2" end="2"/>
                                            </p:txEl>
                                          </p:spTgt>
                                        </p:tgtEl>
                                        <p:attrNameLst>
                                          <p:attrName>fill.type</p:attrName>
                                        </p:attrNameLst>
                                      </p:cBhvr>
                                      <p:to>
                                        <p:strVal val="solid"/>
                                      </p:to>
                                    </p:set>
                                  </p:childTnLst>
                                </p:cTn>
                              </p:par>
                            </p:childTnLst>
                          </p:cTn>
                        </p:par>
                        <p:par>
                          <p:cTn id="28" fill="hold">
                            <p:stCondLst>
                              <p:cond delay="372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31"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33" dur="80"/>
                                        <p:tgtEl>
                                          <p:spTgt spid="3">
                                            <p:txEl>
                                              <p:pRg st="3" end="3"/>
                                            </p:txEl>
                                          </p:spTgt>
                                        </p:tgtEl>
                                        <p:attrNameLst>
                                          <p:attrName>fill.type</p:attrName>
                                        </p:attrNameLst>
                                      </p:cBhvr>
                                      <p:to>
                                        <p:strVal val="solid"/>
                                      </p:to>
                                    </p:set>
                                  </p:childTnLst>
                                </p:cTn>
                              </p:par>
                            </p:childTnLst>
                          </p:cTn>
                        </p:par>
                        <p:par>
                          <p:cTn id="34" fill="hold">
                            <p:stCondLst>
                              <p:cond delay="452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37"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39" dur="80"/>
                                        <p:tgtEl>
                                          <p:spTgt spid="3">
                                            <p:txEl>
                                              <p:pRg st="4" end="4"/>
                                            </p:txEl>
                                          </p:spTgt>
                                        </p:tgtEl>
                                        <p:attrNameLst>
                                          <p:attrName>fill.type</p:attrName>
                                        </p:attrNameLst>
                                      </p:cBhvr>
                                      <p:to>
                                        <p:strVal val="solid"/>
                                      </p:to>
                                    </p:set>
                                  </p:childTnLst>
                                </p:cTn>
                              </p:par>
                            </p:childTnLst>
                          </p:cTn>
                        </p:par>
                        <p:par>
                          <p:cTn id="40" fill="hold">
                            <p:stCondLst>
                              <p:cond delay="540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43"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45" dur="80"/>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00042"/>
            <a:ext cx="7851648" cy="1828800"/>
          </a:xfrm>
        </p:spPr>
        <p:txBody>
          <a:bodyPr/>
          <a:lstStyle/>
          <a:p>
            <a:pPr algn="ctr"/>
            <a:r>
              <a:rPr lang="en-US" dirty="0" err="1" smtClean="0"/>
              <a:t>Hausaufgaben</a:t>
            </a:r>
            <a:endParaRPr lang="ru-RU" dirty="0"/>
          </a:p>
        </p:txBody>
      </p:sp>
      <p:sp>
        <p:nvSpPr>
          <p:cNvPr id="3" name="Подзаголовок 2"/>
          <p:cNvSpPr>
            <a:spLocks noGrp="1"/>
          </p:cNvSpPr>
          <p:nvPr>
            <p:ph type="subTitle" idx="1"/>
          </p:nvPr>
        </p:nvSpPr>
        <p:spPr>
          <a:xfrm>
            <a:off x="533400" y="3228536"/>
            <a:ext cx="7854696" cy="2557918"/>
          </a:xfrm>
        </p:spPr>
        <p:txBody>
          <a:bodyPr>
            <a:normAutofit/>
          </a:bodyPr>
          <a:lstStyle/>
          <a:p>
            <a:pPr algn="l"/>
            <a:r>
              <a:rPr lang="en-US" sz="6600" dirty="0" smtClean="0"/>
              <a:t> </a:t>
            </a:r>
            <a:r>
              <a:rPr lang="ru-RU" sz="6600" dirty="0" err="1" smtClean="0"/>
              <a:t>стр</a:t>
            </a:r>
            <a:r>
              <a:rPr lang="ru-RU" sz="6600" dirty="0" smtClean="0"/>
              <a:t> 7 </a:t>
            </a:r>
            <a:r>
              <a:rPr lang="ru-RU" sz="6600" dirty="0" err="1" smtClean="0"/>
              <a:t>упр</a:t>
            </a:r>
            <a:r>
              <a:rPr lang="ru-RU" sz="6600" dirty="0" smtClean="0"/>
              <a:t> 4</a:t>
            </a:r>
          </a:p>
          <a:p>
            <a:pPr algn="l"/>
            <a:r>
              <a:rPr lang="ru-RU" sz="6600" dirty="0" smtClean="0"/>
              <a:t> </a:t>
            </a:r>
            <a:r>
              <a:rPr lang="ru-RU" sz="6600" dirty="0" err="1" smtClean="0"/>
              <a:t>стр</a:t>
            </a:r>
            <a:r>
              <a:rPr lang="ru-RU" sz="6600" dirty="0" smtClean="0"/>
              <a:t> 8 </a:t>
            </a:r>
            <a:r>
              <a:rPr lang="ru-RU" sz="6600" dirty="0" err="1" smtClean="0"/>
              <a:t>упр</a:t>
            </a:r>
            <a:r>
              <a:rPr lang="ru-RU" sz="6600" dirty="0" smtClean="0"/>
              <a:t> 4 (с)</a:t>
            </a:r>
          </a:p>
          <a:p>
            <a:pPr algn="l"/>
            <a:endParaRPr lang="ru-RU" sz="66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520"/>
                            </p:stCondLst>
                            <p:childTnLst>
                              <p:par>
                                <p:cTn id="11" presetID="2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4" dur="10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5" dur="1000" accel="50000" fill="hold">
                                          <p:stCondLst>
                                            <p:cond delay="10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10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8" dur="10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9" dur="1000" accel="50000" fill="hold">
                                          <p:stCondLst>
                                            <p:cond delay="10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0" dur="2000" decel="50000">
                                          <p:stCondLst>
                                            <p:cond delay="0"/>
                                          </p:stCondLst>
                                        </p:cTn>
                                        <p:tgtEl>
                                          <p:spTgt spid="3">
                                            <p:txEl>
                                              <p:pRg st="0" end="0"/>
                                            </p:txEl>
                                          </p:spTgt>
                                        </p:tgtEl>
                                      </p:cBhvr>
                                    </p:animEffect>
                                  </p:childTnLst>
                                </p:cTn>
                              </p:par>
                            </p:childTnLst>
                          </p:cTn>
                        </p:par>
                        <p:par>
                          <p:cTn id="21" fill="hold">
                            <p:stCondLst>
                              <p:cond delay="2520"/>
                            </p:stCondLst>
                            <p:childTnLst>
                              <p:par>
                                <p:cTn id="22" presetID="25"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10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1000" accel="50000" fill="hold">
                                          <p:stCondLst>
                                            <p:cond delay="10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2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10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10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1000" accel="50000" fill="hold">
                                          <p:stCondLst>
                                            <p:cond delay="10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2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71934" y="642918"/>
            <a:ext cx="4351186" cy="5643602"/>
          </a:xfrm>
        </p:spPr>
        <p:txBody>
          <a:bodyPr>
            <a:normAutofit fontScale="90000"/>
          </a:bodyPr>
          <a:lstStyle/>
          <a:p>
            <a:pPr algn="l"/>
            <a:r>
              <a:rPr lang="en-US" sz="4000" dirty="0" smtClean="0">
                <a:solidFill>
                  <a:schemeClr val="bg1"/>
                </a:solidFill>
              </a:rPr>
              <a:t>UNSER HAUS</a:t>
            </a:r>
            <a:r>
              <a:rPr lang="en-US" sz="2800" dirty="0" smtClean="0"/>
              <a:t/>
            </a:r>
            <a:br>
              <a:rPr lang="en-US" sz="2800" dirty="0" smtClean="0"/>
            </a:br>
            <a:r>
              <a:rPr lang="en-US" sz="3100" dirty="0" smtClean="0">
                <a:solidFill>
                  <a:srgbClr val="002060"/>
                </a:solidFill>
              </a:rPr>
              <a:t>Unser </a:t>
            </a:r>
            <a:r>
              <a:rPr lang="en-US" sz="3100" dirty="0" err="1" smtClean="0">
                <a:solidFill>
                  <a:srgbClr val="002060"/>
                </a:solidFill>
              </a:rPr>
              <a:t>Haus</a:t>
            </a:r>
            <a:r>
              <a:rPr lang="en-US" sz="3100" dirty="0" smtClean="0">
                <a:solidFill>
                  <a:srgbClr val="002060"/>
                </a:solidFill>
              </a:rPr>
              <a:t> </a:t>
            </a:r>
            <a:r>
              <a:rPr lang="en-US" sz="3100" dirty="0" err="1" smtClean="0">
                <a:solidFill>
                  <a:srgbClr val="002060"/>
                </a:solidFill>
              </a:rPr>
              <a:t>im</a:t>
            </a:r>
            <a:r>
              <a:rPr lang="en-US" sz="3100" dirty="0" smtClean="0">
                <a:solidFill>
                  <a:srgbClr val="002060"/>
                </a:solidFill>
              </a:rPr>
              <a:t> </a:t>
            </a:r>
            <a:r>
              <a:rPr lang="en-US" sz="3100" dirty="0" err="1" smtClean="0">
                <a:solidFill>
                  <a:srgbClr val="002060"/>
                </a:solidFill>
              </a:rPr>
              <a:t>Garten</a:t>
            </a:r>
            <a:r>
              <a:rPr lang="en-US" sz="3100" dirty="0" smtClean="0">
                <a:solidFill>
                  <a:srgbClr val="002060"/>
                </a:solidFill>
              </a:rPr>
              <a:t> </a:t>
            </a:r>
            <a:r>
              <a:rPr lang="en-US" sz="3100" dirty="0" err="1" smtClean="0">
                <a:solidFill>
                  <a:srgbClr val="002060"/>
                </a:solidFill>
              </a:rPr>
              <a:t>steht</a:t>
            </a:r>
            <a:r>
              <a:rPr lang="en-US" sz="3100" dirty="0" smtClean="0">
                <a:solidFill>
                  <a:srgbClr val="002060"/>
                </a:solidFill>
              </a:rPr>
              <a:t>.</a:t>
            </a:r>
            <a:br>
              <a:rPr lang="en-US" sz="3100" dirty="0" smtClean="0">
                <a:solidFill>
                  <a:srgbClr val="002060"/>
                </a:solidFill>
              </a:rPr>
            </a:br>
            <a:r>
              <a:rPr lang="en-US" sz="3100" dirty="0" smtClean="0">
                <a:solidFill>
                  <a:srgbClr val="002060"/>
                </a:solidFill>
              </a:rPr>
              <a:t>Es </a:t>
            </a:r>
            <a:r>
              <a:rPr lang="en-US" sz="3100" dirty="0" err="1" smtClean="0">
                <a:solidFill>
                  <a:srgbClr val="002060"/>
                </a:solidFill>
              </a:rPr>
              <a:t>ist</a:t>
            </a:r>
            <a:r>
              <a:rPr lang="en-US" sz="3100" dirty="0" smtClean="0">
                <a:solidFill>
                  <a:srgbClr val="002060"/>
                </a:solidFill>
              </a:rPr>
              <a:t> gar </a:t>
            </a:r>
            <a:r>
              <a:rPr lang="en-US" sz="3100" dirty="0" err="1" smtClean="0">
                <a:solidFill>
                  <a:srgbClr val="002060"/>
                </a:solidFill>
              </a:rPr>
              <a:t>nicht</a:t>
            </a:r>
            <a:r>
              <a:rPr lang="en-US" sz="3100" dirty="0" smtClean="0">
                <a:solidFill>
                  <a:srgbClr val="002060"/>
                </a:solidFill>
              </a:rPr>
              <a:t> </a:t>
            </a:r>
            <a:r>
              <a:rPr lang="en-US" sz="3100" dirty="0" err="1" smtClean="0">
                <a:solidFill>
                  <a:srgbClr val="002060"/>
                </a:solidFill>
              </a:rPr>
              <a:t>gro</a:t>
            </a:r>
            <a:r>
              <a:rPr lang="en-US" sz="2800" dirty="0" err="1" smtClean="0">
                <a:solidFill>
                  <a:srgbClr val="002060"/>
                </a:solidFill>
              </a:rPr>
              <a:t>ß</a:t>
            </a:r>
            <a:r>
              <a:rPr lang="en-US" sz="3100" dirty="0" smtClean="0">
                <a:solidFill>
                  <a:srgbClr val="002060"/>
                </a:solidFill>
              </a:rPr>
              <a:t>, </a:t>
            </a:r>
            <a:r>
              <a:rPr lang="en-US" sz="3100" dirty="0" err="1" smtClean="0">
                <a:solidFill>
                  <a:srgbClr val="002060"/>
                </a:solidFill>
              </a:rPr>
              <a:t>ihr</a:t>
            </a:r>
            <a:r>
              <a:rPr lang="en-US" sz="3100" dirty="0" smtClean="0">
                <a:solidFill>
                  <a:srgbClr val="002060"/>
                </a:solidFill>
              </a:rPr>
              <a:t> </a:t>
            </a:r>
            <a:r>
              <a:rPr lang="en-US" sz="3100" dirty="0" err="1" smtClean="0">
                <a:solidFill>
                  <a:srgbClr val="002060"/>
                </a:solidFill>
              </a:rPr>
              <a:t>seht</a:t>
            </a:r>
            <a:r>
              <a:rPr lang="en-US" sz="3100" dirty="0" smtClean="0">
                <a:solidFill>
                  <a:srgbClr val="002060"/>
                </a:solidFill>
              </a:rPr>
              <a:t>.</a:t>
            </a:r>
            <a:br>
              <a:rPr lang="en-US" sz="3100" dirty="0" smtClean="0">
                <a:solidFill>
                  <a:srgbClr val="002060"/>
                </a:solidFill>
              </a:rPr>
            </a:br>
            <a:r>
              <a:rPr lang="en-US" sz="3100" dirty="0" err="1" smtClean="0">
                <a:solidFill>
                  <a:srgbClr val="002060"/>
                </a:solidFill>
              </a:rPr>
              <a:t>Aber</a:t>
            </a:r>
            <a:r>
              <a:rPr lang="en-US" sz="3100" dirty="0" smtClean="0">
                <a:solidFill>
                  <a:srgbClr val="002060"/>
                </a:solidFill>
              </a:rPr>
              <a:t> hell </a:t>
            </a:r>
            <a:r>
              <a:rPr lang="en-US" sz="3100" dirty="0" err="1" smtClean="0">
                <a:solidFill>
                  <a:srgbClr val="002060"/>
                </a:solidFill>
              </a:rPr>
              <a:t>sind</a:t>
            </a:r>
            <a:r>
              <a:rPr lang="en-US" sz="3100" dirty="0" smtClean="0">
                <a:solidFill>
                  <a:srgbClr val="002060"/>
                </a:solidFill>
              </a:rPr>
              <a:t> </a:t>
            </a:r>
            <a:r>
              <a:rPr lang="en-US" sz="3100" dirty="0" err="1" smtClean="0">
                <a:solidFill>
                  <a:srgbClr val="002060"/>
                </a:solidFill>
              </a:rPr>
              <a:t>alle</a:t>
            </a:r>
            <a:r>
              <a:rPr lang="en-US" sz="3100" dirty="0" smtClean="0">
                <a:solidFill>
                  <a:srgbClr val="002060"/>
                </a:solidFill>
              </a:rPr>
              <a:t> Zimmer,</a:t>
            </a:r>
            <a:br>
              <a:rPr lang="en-US" sz="3100" dirty="0" smtClean="0">
                <a:solidFill>
                  <a:srgbClr val="002060"/>
                </a:solidFill>
              </a:rPr>
            </a:br>
            <a:r>
              <a:rPr lang="en-US" sz="3100" dirty="0" err="1" smtClean="0">
                <a:solidFill>
                  <a:srgbClr val="002060"/>
                </a:solidFill>
              </a:rPr>
              <a:t>Sehr</a:t>
            </a:r>
            <a:r>
              <a:rPr lang="en-US" sz="3100" dirty="0" smtClean="0">
                <a:solidFill>
                  <a:srgbClr val="002060"/>
                </a:solidFill>
              </a:rPr>
              <a:t>  </a:t>
            </a:r>
            <a:r>
              <a:rPr lang="en-US" sz="3100" dirty="0" err="1" smtClean="0">
                <a:solidFill>
                  <a:srgbClr val="002060"/>
                </a:solidFill>
              </a:rPr>
              <a:t>gem</a:t>
            </a:r>
            <a:r>
              <a:rPr lang="en-US" sz="2800" dirty="0" err="1" smtClean="0">
                <a:solidFill>
                  <a:srgbClr val="002060"/>
                </a:solidFill>
              </a:rPr>
              <a:t>ü</a:t>
            </a:r>
            <a:r>
              <a:rPr lang="en-US" sz="3100" dirty="0" err="1" smtClean="0">
                <a:solidFill>
                  <a:srgbClr val="002060"/>
                </a:solidFill>
              </a:rPr>
              <a:t>tlich</a:t>
            </a:r>
            <a:r>
              <a:rPr lang="en-US" sz="3100" dirty="0" smtClean="0">
                <a:solidFill>
                  <a:srgbClr val="002060"/>
                </a:solidFill>
              </a:rPr>
              <a:t>, </a:t>
            </a:r>
            <a:r>
              <a:rPr lang="en-US" sz="3100" dirty="0" err="1" smtClean="0">
                <a:solidFill>
                  <a:srgbClr val="002060"/>
                </a:solidFill>
              </a:rPr>
              <a:t>sauber</a:t>
            </a:r>
            <a:r>
              <a:rPr lang="en-US" sz="3100" dirty="0" smtClean="0">
                <a:solidFill>
                  <a:srgbClr val="002060"/>
                </a:solidFill>
              </a:rPr>
              <a:t> </a:t>
            </a:r>
            <a:r>
              <a:rPr lang="en-US" sz="3100" dirty="0" err="1" smtClean="0">
                <a:solidFill>
                  <a:srgbClr val="002060"/>
                </a:solidFill>
              </a:rPr>
              <a:t>immer</a:t>
            </a:r>
            <a:r>
              <a:rPr lang="en-US" sz="3100" dirty="0" smtClean="0">
                <a:solidFill>
                  <a:srgbClr val="002060"/>
                </a:solidFill>
              </a:rPr>
              <a:t>.</a:t>
            </a:r>
            <a:br>
              <a:rPr lang="en-US" sz="3100" dirty="0" smtClean="0">
                <a:solidFill>
                  <a:srgbClr val="002060"/>
                </a:solidFill>
              </a:rPr>
            </a:br>
            <a:r>
              <a:rPr lang="en-US" sz="3100" dirty="0" smtClean="0">
                <a:solidFill>
                  <a:srgbClr val="002060"/>
                </a:solidFill>
              </a:rPr>
              <a:t/>
            </a:r>
            <a:br>
              <a:rPr lang="en-US" sz="3100" dirty="0" smtClean="0">
                <a:solidFill>
                  <a:srgbClr val="002060"/>
                </a:solidFill>
              </a:rPr>
            </a:br>
            <a:r>
              <a:rPr lang="en-US" sz="3100" dirty="0" err="1" smtClean="0">
                <a:solidFill>
                  <a:srgbClr val="002060"/>
                </a:solidFill>
              </a:rPr>
              <a:t>Wer</a:t>
            </a:r>
            <a:r>
              <a:rPr lang="en-US" sz="3100" dirty="0" smtClean="0">
                <a:solidFill>
                  <a:srgbClr val="002060"/>
                </a:solidFill>
              </a:rPr>
              <a:t> </a:t>
            </a:r>
            <a:r>
              <a:rPr lang="en-US" sz="3100" dirty="0" err="1" smtClean="0">
                <a:solidFill>
                  <a:srgbClr val="002060"/>
                </a:solidFill>
              </a:rPr>
              <a:t>sorgt</a:t>
            </a:r>
            <a:r>
              <a:rPr lang="en-US" sz="3100" dirty="0" smtClean="0">
                <a:solidFill>
                  <a:srgbClr val="002060"/>
                </a:solidFill>
              </a:rPr>
              <a:t> </a:t>
            </a:r>
            <a:r>
              <a:rPr lang="en-US" sz="3100" dirty="0" err="1" smtClean="0">
                <a:solidFill>
                  <a:srgbClr val="002060"/>
                </a:solidFill>
              </a:rPr>
              <a:t>denn</a:t>
            </a:r>
            <a:r>
              <a:rPr lang="en-US" sz="3100" dirty="0" smtClean="0">
                <a:solidFill>
                  <a:srgbClr val="002060"/>
                </a:solidFill>
              </a:rPr>
              <a:t> </a:t>
            </a:r>
            <a:r>
              <a:rPr lang="en-US" sz="3100" dirty="0" err="1" smtClean="0">
                <a:solidFill>
                  <a:srgbClr val="002060"/>
                </a:solidFill>
              </a:rPr>
              <a:t>f</a:t>
            </a:r>
            <a:r>
              <a:rPr lang="en-US" sz="2800" dirty="0" err="1" smtClean="0">
                <a:solidFill>
                  <a:srgbClr val="002060"/>
                </a:solidFill>
              </a:rPr>
              <a:t>ü</a:t>
            </a:r>
            <a:r>
              <a:rPr lang="en-US" sz="3100" dirty="0" err="1" smtClean="0">
                <a:solidFill>
                  <a:srgbClr val="002060"/>
                </a:solidFill>
              </a:rPr>
              <a:t>r</a:t>
            </a:r>
            <a:r>
              <a:rPr lang="en-US" sz="3100" dirty="0" smtClean="0">
                <a:solidFill>
                  <a:srgbClr val="002060"/>
                </a:solidFill>
              </a:rPr>
              <a:t> </a:t>
            </a:r>
            <a:r>
              <a:rPr lang="en-US" sz="3100" dirty="0" err="1" smtClean="0">
                <a:solidFill>
                  <a:srgbClr val="002060"/>
                </a:solidFill>
              </a:rPr>
              <a:t>Ordnung</a:t>
            </a:r>
            <a:r>
              <a:rPr lang="en-US" sz="3100" dirty="0" smtClean="0">
                <a:solidFill>
                  <a:srgbClr val="002060"/>
                </a:solidFill>
              </a:rPr>
              <a:t> </a:t>
            </a:r>
            <a:r>
              <a:rPr lang="en-US" sz="3100" dirty="0" err="1" smtClean="0">
                <a:solidFill>
                  <a:srgbClr val="002060"/>
                </a:solidFill>
              </a:rPr>
              <a:t>hier</a:t>
            </a:r>
            <a:r>
              <a:rPr lang="en-US" sz="3100" dirty="0" smtClean="0">
                <a:solidFill>
                  <a:srgbClr val="002060"/>
                </a:solidFill>
              </a:rPr>
              <a:t>?</a:t>
            </a:r>
            <a:br>
              <a:rPr lang="en-US" sz="3100" dirty="0" smtClean="0">
                <a:solidFill>
                  <a:srgbClr val="002060"/>
                </a:solidFill>
              </a:rPr>
            </a:br>
            <a:r>
              <a:rPr lang="en-US" sz="3100" dirty="0" err="1" smtClean="0">
                <a:solidFill>
                  <a:srgbClr val="002060"/>
                </a:solidFill>
              </a:rPr>
              <a:t>Unsere</a:t>
            </a:r>
            <a:r>
              <a:rPr lang="en-US" sz="3100" dirty="0" smtClean="0">
                <a:solidFill>
                  <a:srgbClr val="002060"/>
                </a:solidFill>
              </a:rPr>
              <a:t> </a:t>
            </a:r>
            <a:r>
              <a:rPr lang="en-US" sz="3100" dirty="0" err="1" smtClean="0">
                <a:solidFill>
                  <a:srgbClr val="002060"/>
                </a:solidFill>
              </a:rPr>
              <a:t>Eltern</a:t>
            </a:r>
            <a:r>
              <a:rPr lang="en-US" sz="3100" dirty="0" smtClean="0">
                <a:solidFill>
                  <a:srgbClr val="002060"/>
                </a:solidFill>
              </a:rPr>
              <a:t> und </a:t>
            </a:r>
            <a:r>
              <a:rPr lang="en-US" sz="3100" dirty="0" err="1" smtClean="0">
                <a:solidFill>
                  <a:srgbClr val="002060"/>
                </a:solidFill>
              </a:rPr>
              <a:t>auch</a:t>
            </a:r>
            <a:r>
              <a:rPr lang="en-US" sz="3100" dirty="0" smtClean="0">
                <a:solidFill>
                  <a:srgbClr val="002060"/>
                </a:solidFill>
              </a:rPr>
              <a:t> </a:t>
            </a:r>
            <a:r>
              <a:rPr lang="en-US" sz="3100" dirty="0" err="1" smtClean="0">
                <a:solidFill>
                  <a:srgbClr val="002060"/>
                </a:solidFill>
              </a:rPr>
              <a:t>wir</a:t>
            </a:r>
            <a:r>
              <a:rPr lang="en-US" sz="3100" dirty="0" smtClean="0">
                <a:solidFill>
                  <a:srgbClr val="002060"/>
                </a:solidFill>
              </a:rPr>
              <a:t>.</a:t>
            </a:r>
            <a:br>
              <a:rPr lang="en-US" sz="3100" dirty="0" smtClean="0">
                <a:solidFill>
                  <a:srgbClr val="002060"/>
                </a:solidFill>
              </a:rPr>
            </a:br>
            <a:r>
              <a:rPr lang="en-US" sz="3100" dirty="0" err="1" smtClean="0">
                <a:solidFill>
                  <a:srgbClr val="002060"/>
                </a:solidFill>
              </a:rPr>
              <a:t>Auch</a:t>
            </a:r>
            <a:r>
              <a:rPr lang="en-US" sz="3100" dirty="0" smtClean="0">
                <a:solidFill>
                  <a:srgbClr val="002060"/>
                </a:solidFill>
              </a:rPr>
              <a:t> </a:t>
            </a:r>
            <a:r>
              <a:rPr lang="en-US" sz="3100" dirty="0" err="1" smtClean="0">
                <a:solidFill>
                  <a:srgbClr val="002060"/>
                </a:solidFill>
              </a:rPr>
              <a:t>wir</a:t>
            </a:r>
            <a:r>
              <a:rPr lang="en-US" sz="3100" dirty="0" smtClean="0">
                <a:solidFill>
                  <a:srgbClr val="002060"/>
                </a:solidFill>
              </a:rPr>
              <a:t> Kinder </a:t>
            </a:r>
            <a:r>
              <a:rPr lang="en-US" sz="3100" dirty="0" err="1" smtClean="0">
                <a:solidFill>
                  <a:srgbClr val="002060"/>
                </a:solidFill>
              </a:rPr>
              <a:t>machen</a:t>
            </a:r>
            <a:r>
              <a:rPr lang="en-US" sz="3100" dirty="0" smtClean="0">
                <a:solidFill>
                  <a:srgbClr val="002060"/>
                </a:solidFill>
              </a:rPr>
              <a:t> </a:t>
            </a:r>
            <a:r>
              <a:rPr lang="en-US" sz="3100" dirty="0" err="1" smtClean="0">
                <a:solidFill>
                  <a:srgbClr val="002060"/>
                </a:solidFill>
              </a:rPr>
              <a:t>mit</a:t>
            </a:r>
            <a:r>
              <a:rPr lang="en-US" sz="3100" dirty="0" smtClean="0">
                <a:solidFill>
                  <a:srgbClr val="002060"/>
                </a:solidFill>
              </a:rPr>
              <a:t>!</a:t>
            </a:r>
            <a:br>
              <a:rPr lang="en-US" sz="3100" dirty="0" smtClean="0">
                <a:solidFill>
                  <a:srgbClr val="002060"/>
                </a:solidFill>
              </a:rPr>
            </a:br>
            <a:r>
              <a:rPr lang="en-US" sz="3100" dirty="0" err="1" smtClean="0">
                <a:solidFill>
                  <a:srgbClr val="002060"/>
                </a:solidFill>
              </a:rPr>
              <a:t>Deshalb</a:t>
            </a:r>
            <a:r>
              <a:rPr lang="en-US" sz="3100" dirty="0" smtClean="0">
                <a:solidFill>
                  <a:srgbClr val="002060"/>
                </a:solidFill>
              </a:rPr>
              <a:t> </a:t>
            </a:r>
            <a:r>
              <a:rPr lang="en-US" sz="3100" dirty="0" err="1" smtClean="0">
                <a:solidFill>
                  <a:srgbClr val="002060"/>
                </a:solidFill>
              </a:rPr>
              <a:t>sind</a:t>
            </a:r>
            <a:r>
              <a:rPr lang="en-US" sz="3100" dirty="0" smtClean="0">
                <a:solidFill>
                  <a:srgbClr val="002060"/>
                </a:solidFill>
              </a:rPr>
              <a:t> </a:t>
            </a:r>
            <a:r>
              <a:rPr lang="en-US" sz="3100" dirty="0" err="1" smtClean="0">
                <a:solidFill>
                  <a:srgbClr val="002060"/>
                </a:solidFill>
              </a:rPr>
              <a:t>wir</a:t>
            </a:r>
            <a:r>
              <a:rPr lang="en-US" sz="3100" dirty="0" smtClean="0">
                <a:solidFill>
                  <a:srgbClr val="002060"/>
                </a:solidFill>
              </a:rPr>
              <a:t> </a:t>
            </a:r>
            <a:r>
              <a:rPr lang="en-US" sz="3100" dirty="0" err="1" smtClean="0">
                <a:solidFill>
                  <a:srgbClr val="002060"/>
                </a:solidFill>
              </a:rPr>
              <a:t>alle</a:t>
            </a:r>
            <a:r>
              <a:rPr lang="en-US" sz="3100" dirty="0" smtClean="0">
                <a:solidFill>
                  <a:srgbClr val="002060"/>
                </a:solidFill>
              </a:rPr>
              <a:t> fit</a:t>
            </a:r>
            <a:endParaRPr lang="ru-RU" sz="3100" dirty="0">
              <a:solidFill>
                <a:srgbClr val="002060"/>
              </a:solidFill>
            </a:endParaRPr>
          </a:p>
        </p:txBody>
      </p:sp>
      <p:pic>
        <p:nvPicPr>
          <p:cNvPr id="14338" name="Picture 2" descr="http://im0-tub.yandex.net/i?id=202995569-00"/>
          <p:cNvPicPr>
            <a:picLocks noChangeAspect="1" noChangeArrowheads="1"/>
          </p:cNvPicPr>
          <p:nvPr/>
        </p:nvPicPr>
        <p:blipFill>
          <a:blip r:embed="rId2"/>
          <a:srcRect/>
          <a:stretch>
            <a:fillRect/>
          </a:stretch>
        </p:blipFill>
        <p:spPr bwMode="auto">
          <a:xfrm>
            <a:off x="357158" y="428604"/>
            <a:ext cx="3357586" cy="4643470"/>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amond(in)">
                                      <p:cBhvr>
                                        <p:cTn id="7" dur="2000"/>
                                        <p:tgtEl>
                                          <p:spTgt spid="14338"/>
                                        </p:tgtEl>
                                      </p:cBhvr>
                                    </p:animEffect>
                                  </p:childTnLst>
                                </p:cTn>
                              </p:par>
                            </p:childTnLst>
                          </p:cTn>
                        </p:par>
                        <p:par>
                          <p:cTn id="8" fill="hold">
                            <p:stCondLst>
                              <p:cond delay="200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anim calcmode="lin" valueType="num">
                                      <p:cBhvr>
                                        <p:cTn id="15"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8"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14810" y="1371600"/>
            <a:ext cx="4170238" cy="3843350"/>
          </a:xfrm>
        </p:spPr>
        <p:txBody>
          <a:bodyPr>
            <a:normAutofit/>
          </a:bodyPr>
          <a:lstStyle/>
          <a:p>
            <a:pPr algn="l"/>
            <a:r>
              <a:rPr lang="en-US" sz="7200" dirty="0" err="1" smtClean="0"/>
              <a:t>Ich</a:t>
            </a:r>
            <a:r>
              <a:rPr lang="en-US" sz="7200" dirty="0" smtClean="0"/>
              <a:t> </a:t>
            </a:r>
            <a:r>
              <a:rPr lang="en-US" sz="7200" dirty="0" err="1" smtClean="0"/>
              <a:t>heiße</a:t>
            </a:r>
            <a:r>
              <a:rPr lang="en-US" sz="7200" dirty="0" smtClean="0"/>
              <a:t> Sabine.</a:t>
            </a:r>
            <a:br>
              <a:rPr lang="en-US" sz="7200" dirty="0" smtClean="0"/>
            </a:br>
            <a:endParaRPr lang="ru-RU" sz="7200" dirty="0"/>
          </a:p>
        </p:txBody>
      </p:sp>
      <p:pic>
        <p:nvPicPr>
          <p:cNvPr id="16386" name="Picture 2" descr="аватары 64х64">
            <a:hlinkClick r:id="rId2"/>
          </p:cNvPr>
          <p:cNvPicPr>
            <a:picLocks noChangeAspect="1" noChangeArrowheads="1" noCrop="1"/>
          </p:cNvPicPr>
          <p:nvPr/>
        </p:nvPicPr>
        <p:blipFill>
          <a:blip r:embed="rId3"/>
          <a:srcRect/>
          <a:stretch>
            <a:fillRect/>
          </a:stretch>
        </p:blipFill>
        <p:spPr bwMode="auto">
          <a:xfrm>
            <a:off x="642910" y="928670"/>
            <a:ext cx="3000396" cy="4429156"/>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ox(in)">
                                      <p:cBhvr>
                                        <p:cTn id="7" dur="500"/>
                                        <p:tgtEl>
                                          <p:spTgt spid="16386"/>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2000" fill="hold"/>
                                        <p:tgtEl>
                                          <p:spTgt spid="2"/>
                                        </p:tgtEl>
                                        <p:attrNameLst>
                                          <p:attrName>ppt_w</p:attrName>
                                        </p:attrNameLst>
                                      </p:cBhvr>
                                      <p:tavLst>
                                        <p:tav tm="0">
                                          <p:val>
                                            <p:fltVal val="0"/>
                                          </p:val>
                                        </p:tav>
                                        <p:tav tm="100000">
                                          <p:val>
                                            <p:strVal val="#ppt_w"/>
                                          </p:val>
                                        </p:tav>
                                      </p:tavLst>
                                    </p:anim>
                                    <p:anim calcmode="lin" valueType="num">
                                      <p:cBhvr>
                                        <p:cTn id="12" dur="2000" fill="hold"/>
                                        <p:tgtEl>
                                          <p:spTgt spid="2"/>
                                        </p:tgtEl>
                                        <p:attrNameLst>
                                          <p:attrName>ppt_h</p:attrName>
                                        </p:attrNameLst>
                                      </p:cBhvr>
                                      <p:tavLst>
                                        <p:tav tm="0">
                                          <p:val>
                                            <p:fltVal val="0"/>
                                          </p:val>
                                        </p:tav>
                                        <p:tav tm="100000">
                                          <p:val>
                                            <p:strVal val="#ppt_h"/>
                                          </p:val>
                                        </p:tav>
                                      </p:tavLst>
                                    </p:anim>
                                    <p:anim calcmode="lin" valueType="num">
                                      <p:cBhvr>
                                        <p:cTn id="13" dur="2000" fill="hold"/>
                                        <p:tgtEl>
                                          <p:spTgt spid="2"/>
                                        </p:tgtEl>
                                        <p:attrNameLst>
                                          <p:attrName>style.rotation</p:attrName>
                                        </p:attrNameLst>
                                      </p:cBhvr>
                                      <p:tavLst>
                                        <p:tav tm="0">
                                          <p:val>
                                            <p:fltVal val="360"/>
                                          </p:val>
                                        </p:tav>
                                        <p:tav tm="100000">
                                          <p:val>
                                            <p:fltVal val="0"/>
                                          </p:val>
                                        </p:tav>
                                      </p:tavLst>
                                    </p:anim>
                                    <p:animEffect transition="in" filter="fade">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642918"/>
            <a:ext cx="7851648" cy="1357322"/>
          </a:xfrm>
        </p:spPr>
        <p:txBody>
          <a:bodyPr/>
          <a:lstStyle/>
          <a:p>
            <a:pPr algn="ctr"/>
            <a:r>
              <a:rPr lang="en-US" dirty="0" err="1" smtClean="0">
                <a:solidFill>
                  <a:schemeClr val="bg1"/>
                </a:solidFill>
              </a:rPr>
              <a:t>Wo</a:t>
            </a:r>
            <a:r>
              <a:rPr lang="en-US" dirty="0" smtClean="0">
                <a:solidFill>
                  <a:schemeClr val="bg1"/>
                </a:solidFill>
              </a:rPr>
              <a:t> </a:t>
            </a:r>
            <a:r>
              <a:rPr lang="en-US" dirty="0" err="1" smtClean="0">
                <a:solidFill>
                  <a:schemeClr val="bg1"/>
                </a:solidFill>
              </a:rPr>
              <a:t>wohnst</a:t>
            </a:r>
            <a:r>
              <a:rPr lang="en-US" dirty="0" smtClean="0">
                <a:solidFill>
                  <a:schemeClr val="bg1"/>
                </a:solidFill>
              </a:rPr>
              <a:t> du?</a:t>
            </a:r>
            <a:endParaRPr lang="ru-RU" dirty="0">
              <a:solidFill>
                <a:schemeClr val="bg1"/>
              </a:solidFill>
            </a:endParaRPr>
          </a:p>
        </p:txBody>
      </p:sp>
      <p:sp>
        <p:nvSpPr>
          <p:cNvPr id="3" name="Подзаголовок 2"/>
          <p:cNvSpPr>
            <a:spLocks noGrp="1"/>
          </p:cNvSpPr>
          <p:nvPr>
            <p:ph type="subTitle" idx="1"/>
          </p:nvPr>
        </p:nvSpPr>
        <p:spPr>
          <a:xfrm>
            <a:off x="3643306" y="3214686"/>
            <a:ext cx="4744790" cy="1986414"/>
          </a:xfrm>
        </p:spPr>
        <p:txBody>
          <a:bodyPr>
            <a:normAutofit fontScale="62500" lnSpcReduction="20000"/>
          </a:bodyPr>
          <a:lstStyle/>
          <a:p>
            <a:pPr algn="l"/>
            <a:r>
              <a:rPr lang="en-US" sz="6900" dirty="0" err="1" smtClean="0">
                <a:solidFill>
                  <a:schemeClr val="accent3"/>
                </a:solidFill>
                <a:latin typeface="Times New Roman" pitchFamily="18" charset="0"/>
                <a:cs typeface="Times New Roman" pitchFamily="18" charset="0"/>
              </a:rPr>
              <a:t>Ich</a:t>
            </a:r>
            <a:r>
              <a:rPr lang="en-US" sz="6900" dirty="0" smtClean="0">
                <a:solidFill>
                  <a:schemeClr val="accent3"/>
                </a:solidFill>
                <a:latin typeface="Times New Roman" pitchFamily="18" charset="0"/>
                <a:cs typeface="Times New Roman" pitchFamily="18" charset="0"/>
              </a:rPr>
              <a:t>  </a:t>
            </a:r>
            <a:r>
              <a:rPr lang="en-US" sz="6900" dirty="0" err="1" smtClean="0">
                <a:solidFill>
                  <a:schemeClr val="accent3"/>
                </a:solidFill>
                <a:latin typeface="Times New Roman" pitchFamily="18" charset="0"/>
                <a:cs typeface="Times New Roman" pitchFamily="18" charset="0"/>
              </a:rPr>
              <a:t>wohne</a:t>
            </a:r>
            <a:r>
              <a:rPr lang="en-US" sz="6900" dirty="0" smtClean="0">
                <a:solidFill>
                  <a:schemeClr val="accent3"/>
                </a:solidFill>
                <a:latin typeface="Times New Roman" pitchFamily="18" charset="0"/>
                <a:cs typeface="Times New Roman" pitchFamily="18" charset="0"/>
              </a:rPr>
              <a:t> </a:t>
            </a:r>
            <a:r>
              <a:rPr lang="en-US" sz="6900" dirty="0" err="1" smtClean="0">
                <a:solidFill>
                  <a:schemeClr val="accent3"/>
                </a:solidFill>
                <a:latin typeface="Times New Roman" pitchFamily="18" charset="0"/>
                <a:cs typeface="Times New Roman" pitchFamily="18" charset="0"/>
              </a:rPr>
              <a:t>Rosenstraße</a:t>
            </a:r>
            <a:r>
              <a:rPr lang="en-US" sz="6900" dirty="0" smtClean="0">
                <a:solidFill>
                  <a:schemeClr val="accent3"/>
                </a:solidFill>
                <a:latin typeface="Times New Roman" pitchFamily="18" charset="0"/>
                <a:cs typeface="Times New Roman" pitchFamily="18" charset="0"/>
              </a:rPr>
              <a:t> 25</a:t>
            </a:r>
          </a:p>
          <a:p>
            <a:pPr algn="l"/>
            <a:r>
              <a:rPr lang="en-US" sz="6900" dirty="0" smtClean="0">
                <a:solidFill>
                  <a:schemeClr val="accent3"/>
                </a:solidFill>
                <a:latin typeface="Times New Roman" pitchFamily="18" charset="0"/>
                <a:cs typeface="Times New Roman" pitchFamily="18" charset="0"/>
              </a:rPr>
              <a:t>Und du?</a:t>
            </a:r>
          </a:p>
          <a:p>
            <a:endParaRPr lang="ru-RU" dirty="0">
              <a:latin typeface="Times New Roman" pitchFamily="18" charset="0"/>
              <a:cs typeface="Times New Roman" pitchFamily="18" charset="0"/>
            </a:endParaRPr>
          </a:p>
        </p:txBody>
      </p:sp>
      <p:pic>
        <p:nvPicPr>
          <p:cNvPr id="15362" name="Picture 2" descr="аватары 64х64">
            <a:hlinkClick r:id="rId2"/>
          </p:cNvPr>
          <p:cNvPicPr>
            <a:picLocks noChangeAspect="1" noChangeArrowheads="1" noCrop="1"/>
          </p:cNvPicPr>
          <p:nvPr/>
        </p:nvPicPr>
        <p:blipFill>
          <a:blip r:embed="rId3"/>
          <a:srcRect/>
          <a:stretch>
            <a:fillRect/>
          </a:stretch>
        </p:blipFill>
        <p:spPr bwMode="auto">
          <a:xfrm>
            <a:off x="500034" y="2000240"/>
            <a:ext cx="2428892" cy="3429024"/>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amond(in)">
                                      <p:cBhvr>
                                        <p:cTn id="7" dur="2000"/>
                                        <p:tgtEl>
                                          <p:spTgt spid="15362"/>
                                        </p:tgtEl>
                                      </p:cBhvr>
                                    </p:animEffect>
                                  </p:childTnLst>
                                </p:cTn>
                              </p:par>
                            </p:childTnLst>
                          </p:cTn>
                        </p:par>
                        <p:par>
                          <p:cTn id="8" fill="hold">
                            <p:stCondLst>
                              <p:cond delay="200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anim calcmode="lin" valueType="num">
                                      <p:cBhvr>
                                        <p:cTn id="15"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8" dur="2000" decel="50000">
                                          <p:stCondLst>
                                            <p:cond delay="0"/>
                                          </p:stCondLst>
                                        </p:cTn>
                                        <p:tgtEl>
                                          <p:spTgt spid="2"/>
                                        </p:tgtEl>
                                      </p:cBhvr>
                                    </p:animEffect>
                                  </p:childTnLst>
                                </p:cTn>
                              </p:par>
                            </p:childTnLst>
                          </p:cTn>
                        </p:par>
                        <p:par>
                          <p:cTn id="19" fill="hold">
                            <p:stCondLst>
                              <p:cond delay="400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2"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4" dur="80"/>
                                        <p:tgtEl>
                                          <p:spTgt spid="3">
                                            <p:txEl>
                                              <p:pRg st="0" end="0"/>
                                            </p:txEl>
                                          </p:spTgt>
                                        </p:tgtEl>
                                        <p:attrNameLst>
                                          <p:attrName>fill.type</p:attrName>
                                        </p:attrNameLst>
                                      </p:cBhvr>
                                      <p:to>
                                        <p:strVal val="solid"/>
                                      </p:to>
                                    </p:set>
                                  </p:childTnLst>
                                </p:cTn>
                              </p:par>
                            </p:childTnLst>
                          </p:cTn>
                        </p:par>
                        <p:par>
                          <p:cTn id="25" fill="hold">
                            <p:stCondLst>
                              <p:cond delay="4880"/>
                            </p:stCondLst>
                            <p:childTnLst>
                              <p:par>
                                <p:cTn id="26" presetID="27" presetClass="entr" presetSubtype="0" fill="hold" grpId="0" nodeType="afterEffect">
                                  <p:stCondLst>
                                    <p:cond delay="0"/>
                                  </p:stCondLst>
                                  <p:iterate type="lt">
                                    <p:tmPct val="50000"/>
                                  </p:iterate>
                                  <p:childTnLst>
                                    <p:set>
                                      <p:cBhvr>
                                        <p:cTn id="27"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8"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429124" y="1371600"/>
            <a:ext cx="3955924" cy="3200408"/>
          </a:xfrm>
        </p:spPr>
        <p:txBody>
          <a:bodyPr>
            <a:normAutofit fontScale="90000"/>
          </a:bodyPr>
          <a:lstStyle/>
          <a:p>
            <a:pPr algn="l"/>
            <a:r>
              <a:rPr lang="en-US" sz="6700" dirty="0" smtClean="0"/>
              <a:t>Das </a:t>
            </a:r>
            <a:r>
              <a:rPr lang="en-US" sz="6700" dirty="0" err="1" smtClean="0"/>
              <a:t>ist</a:t>
            </a:r>
            <a:r>
              <a:rPr lang="en-US" sz="6700" dirty="0" smtClean="0"/>
              <a:t> </a:t>
            </a:r>
            <a:r>
              <a:rPr lang="en-US" sz="6700" dirty="0" err="1" smtClean="0"/>
              <a:t>mein</a:t>
            </a:r>
            <a:r>
              <a:rPr lang="en-US" sz="6700" dirty="0" smtClean="0"/>
              <a:t> </a:t>
            </a:r>
            <a:r>
              <a:rPr lang="en-US" sz="6700" dirty="0" err="1" smtClean="0"/>
              <a:t>Haus</a:t>
            </a:r>
            <a:r>
              <a:rPr lang="en-US" dirty="0" smtClean="0"/>
              <a:t/>
            </a:r>
            <a:br>
              <a:rPr lang="en-US" dirty="0" smtClean="0"/>
            </a:br>
            <a:r>
              <a:rPr lang="en-US" dirty="0" smtClean="0"/>
              <a:t/>
            </a:r>
            <a:br>
              <a:rPr lang="en-US" dirty="0" smtClean="0"/>
            </a:br>
            <a:endParaRPr lang="ru-RU" dirty="0"/>
          </a:p>
        </p:txBody>
      </p:sp>
      <p:pic>
        <p:nvPicPr>
          <p:cNvPr id="17410" name="Picture 2" descr="http://im5-tub.yandex.net/i?id=22588926-08"/>
          <p:cNvPicPr>
            <a:picLocks noChangeAspect="1" noChangeArrowheads="1"/>
          </p:cNvPicPr>
          <p:nvPr/>
        </p:nvPicPr>
        <p:blipFill>
          <a:blip r:embed="rId2"/>
          <a:srcRect/>
          <a:stretch>
            <a:fillRect/>
          </a:stretch>
        </p:blipFill>
        <p:spPr bwMode="auto">
          <a:xfrm>
            <a:off x="428596" y="1000108"/>
            <a:ext cx="3786214" cy="4643470"/>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amond(in)">
                                      <p:cBhvr>
                                        <p:cTn id="7" dur="2000"/>
                                        <p:tgtEl>
                                          <p:spTgt spid="17410"/>
                                        </p:tgtEl>
                                      </p:cBhvr>
                                    </p:animEffect>
                                  </p:childTnLst>
                                </p:cTn>
                              </p:par>
                            </p:childTnLst>
                          </p:cTn>
                        </p:par>
                        <p:par>
                          <p:cTn id="8" fill="hold">
                            <p:stCondLst>
                              <p:cond delay="20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2"/>
                                        </p:tgtEl>
                                        <p:attrNameLst>
                                          <p:attrName>style.visibility</p:attrName>
                                        </p:attrNameLst>
                                      </p:cBhvr>
                                      <p:to>
                                        <p:strVal val="visible"/>
                                      </p:to>
                                    </p:set>
                                    <p:anim calcmode="discrete" valueType="clr">
                                      <p:cBhvr override="childStyle">
                                        <p:cTn id="1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
                                        </p:tgtEl>
                                        <p:attrNameLst>
                                          <p:attrName>fillcolor</p:attrName>
                                        </p:attrNameLst>
                                      </p:cBhvr>
                                      <p:tavLst>
                                        <p:tav tm="0">
                                          <p:val>
                                            <p:clrVal>
                                              <a:schemeClr val="accent2"/>
                                            </p:clrVal>
                                          </p:val>
                                        </p:tav>
                                        <p:tav tm="50000">
                                          <p:val>
                                            <p:clrVal>
                                              <a:schemeClr val="hlink"/>
                                            </p:clrVal>
                                          </p:val>
                                        </p:tav>
                                      </p:tavLst>
                                    </p:anim>
                                    <p:set>
                                      <p:cBhvr>
                                        <p:cTn id="13"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0"/>
            <a:ext cx="6313378" cy="1828800"/>
          </a:xfrm>
        </p:spPr>
        <p:txBody>
          <a:bodyPr/>
          <a:lstStyle/>
          <a:p>
            <a:pPr algn="ctr"/>
            <a:r>
              <a:rPr lang="en-US" dirty="0" smtClean="0"/>
              <a:t>Das </a:t>
            </a:r>
            <a:r>
              <a:rPr lang="en-US" dirty="0" err="1" smtClean="0"/>
              <a:t>ist</a:t>
            </a:r>
            <a:r>
              <a:rPr lang="en-US" dirty="0" smtClean="0"/>
              <a:t> </a:t>
            </a:r>
            <a:r>
              <a:rPr lang="en-US" dirty="0" err="1" smtClean="0"/>
              <a:t>ein</a:t>
            </a:r>
            <a:r>
              <a:rPr lang="en-US" dirty="0" smtClean="0"/>
              <a:t> </a:t>
            </a:r>
            <a:r>
              <a:rPr lang="en-US" dirty="0" err="1" smtClean="0"/>
              <a:t>Wohnzimmer</a:t>
            </a:r>
            <a:endParaRPr lang="ru-RU" dirty="0"/>
          </a:p>
        </p:txBody>
      </p:sp>
      <p:pic>
        <p:nvPicPr>
          <p:cNvPr id="18434" name="Picture 2" descr="http://im0-tub.yandex.net/i?id=15927554-07"/>
          <p:cNvPicPr>
            <a:picLocks noChangeAspect="1" noChangeArrowheads="1"/>
          </p:cNvPicPr>
          <p:nvPr/>
        </p:nvPicPr>
        <p:blipFill>
          <a:blip r:embed="rId2"/>
          <a:srcRect/>
          <a:stretch>
            <a:fillRect/>
          </a:stretch>
        </p:blipFill>
        <p:spPr bwMode="auto">
          <a:xfrm>
            <a:off x="857224" y="1928802"/>
            <a:ext cx="7358114" cy="4500594"/>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800"/>
                            </p:stCondLst>
                            <p:childTnLst>
                              <p:par>
                                <p:cTn id="11" presetID="8" presetClass="entr" presetSubtype="16" fill="hold" nodeType="afterEffect">
                                  <p:stCondLst>
                                    <p:cond delay="0"/>
                                  </p:stCondLst>
                                  <p:childTnLst>
                                    <p:set>
                                      <p:cBhvr>
                                        <p:cTn id="12" dur="1" fill="hold">
                                          <p:stCondLst>
                                            <p:cond delay="0"/>
                                          </p:stCondLst>
                                        </p:cTn>
                                        <p:tgtEl>
                                          <p:spTgt spid="18434"/>
                                        </p:tgtEl>
                                        <p:attrNameLst>
                                          <p:attrName>style.visibility</p:attrName>
                                        </p:attrNameLst>
                                      </p:cBhvr>
                                      <p:to>
                                        <p:strVal val="visible"/>
                                      </p:to>
                                    </p:set>
                                    <p:animEffect transition="in" filter="diamond(in)">
                                      <p:cBhvr>
                                        <p:cTn id="13"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428604"/>
            <a:ext cx="7851648" cy="1828800"/>
          </a:xfrm>
        </p:spPr>
        <p:txBody>
          <a:bodyPr/>
          <a:lstStyle/>
          <a:p>
            <a:pPr algn="l"/>
            <a:r>
              <a:rPr lang="en-US" dirty="0" smtClean="0"/>
              <a:t>Das </a:t>
            </a:r>
            <a:r>
              <a:rPr lang="en-US" dirty="0" err="1" smtClean="0"/>
              <a:t>ist</a:t>
            </a:r>
            <a:r>
              <a:rPr lang="en-US" dirty="0" smtClean="0"/>
              <a:t> </a:t>
            </a:r>
            <a:r>
              <a:rPr lang="en-US" dirty="0" err="1" smtClean="0"/>
              <a:t>ein</a:t>
            </a:r>
            <a:r>
              <a:rPr lang="en-US" dirty="0" smtClean="0"/>
              <a:t> </a:t>
            </a:r>
            <a:r>
              <a:rPr lang="en-US" dirty="0" err="1" smtClean="0"/>
              <a:t>Schlafzimmer</a:t>
            </a:r>
            <a:r>
              <a:rPr lang="en-US" dirty="0" smtClean="0"/>
              <a:t> </a:t>
            </a:r>
            <a:endParaRPr lang="ru-RU" dirty="0"/>
          </a:p>
        </p:txBody>
      </p:sp>
      <p:sp>
        <p:nvSpPr>
          <p:cNvPr id="19458" name="AutoShape 2" descr="Картинка 2 из 9051">
            <a:hlinkClick r:id="rId2"/>
          </p:cNvPr>
          <p:cNvSpPr>
            <a:spLocks noChangeAspect="1" noChangeArrowheads="1"/>
          </p:cNvSpPr>
          <p:nvPr/>
        </p:nvSpPr>
        <p:spPr bwMode="auto">
          <a:xfrm>
            <a:off x="155575" y="-1371600"/>
            <a:ext cx="5076825" cy="28575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9460" name="AutoShape 4" descr="Картинка 2 из 9051">
            <a:hlinkClick r:id="rId2"/>
          </p:cNvPr>
          <p:cNvSpPr>
            <a:spLocks noChangeAspect="1" noChangeArrowheads="1"/>
          </p:cNvSpPr>
          <p:nvPr/>
        </p:nvSpPr>
        <p:spPr bwMode="auto">
          <a:xfrm>
            <a:off x="155575" y="-1371600"/>
            <a:ext cx="5076825" cy="28575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9462" name="Picture 6" descr="http://im0-tub.yandex.net/i?id=210275056-05"/>
          <p:cNvPicPr>
            <a:picLocks noChangeAspect="1" noChangeArrowheads="1"/>
          </p:cNvPicPr>
          <p:nvPr/>
        </p:nvPicPr>
        <p:blipFill>
          <a:blip r:embed="rId3"/>
          <a:srcRect/>
          <a:stretch>
            <a:fillRect/>
          </a:stretch>
        </p:blipFill>
        <p:spPr bwMode="auto">
          <a:xfrm>
            <a:off x="1214414" y="2714620"/>
            <a:ext cx="6929486" cy="3500462"/>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880"/>
                            </p:stCondLst>
                            <p:childTnLst>
                              <p:par>
                                <p:cTn id="11" presetID="4" presetClass="entr" presetSubtype="16" fill="hold" nodeType="afterEffect">
                                  <p:stCondLst>
                                    <p:cond delay="0"/>
                                  </p:stCondLst>
                                  <p:childTnLst>
                                    <p:set>
                                      <p:cBhvr>
                                        <p:cTn id="12" dur="1" fill="hold">
                                          <p:stCondLst>
                                            <p:cond delay="0"/>
                                          </p:stCondLst>
                                        </p:cTn>
                                        <p:tgtEl>
                                          <p:spTgt spid="19462"/>
                                        </p:tgtEl>
                                        <p:attrNameLst>
                                          <p:attrName>style.visibility</p:attrName>
                                        </p:attrNameLst>
                                      </p:cBhvr>
                                      <p:to>
                                        <p:strVal val="visible"/>
                                      </p:to>
                                    </p:set>
                                    <p:animEffect transition="in" filter="box(in)">
                                      <p:cBhvr>
                                        <p:cTn id="13" dur="20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71480"/>
            <a:ext cx="7851648" cy="1714512"/>
          </a:xfrm>
        </p:spPr>
        <p:txBody>
          <a:bodyPr>
            <a:normAutofit/>
          </a:bodyPr>
          <a:lstStyle/>
          <a:p>
            <a:pPr algn="l"/>
            <a:r>
              <a:rPr lang="en-US" dirty="0" smtClean="0"/>
              <a:t>Das </a:t>
            </a:r>
            <a:r>
              <a:rPr lang="en-US" dirty="0" err="1" smtClean="0"/>
              <a:t>ist</a:t>
            </a:r>
            <a:r>
              <a:rPr lang="en-US" dirty="0" smtClean="0"/>
              <a:t> </a:t>
            </a:r>
            <a:r>
              <a:rPr lang="en-US" dirty="0" err="1" smtClean="0"/>
              <a:t>ein</a:t>
            </a:r>
            <a:r>
              <a:rPr lang="en-US" dirty="0" smtClean="0"/>
              <a:t> </a:t>
            </a:r>
            <a:r>
              <a:rPr lang="en-US" dirty="0" err="1" smtClean="0"/>
              <a:t>Kinderzimmer</a:t>
            </a:r>
            <a:r>
              <a:rPr lang="en-US" dirty="0" smtClean="0"/>
              <a:t/>
            </a:r>
            <a:br>
              <a:rPr lang="en-US" dirty="0" smtClean="0"/>
            </a:br>
            <a:r>
              <a:rPr lang="en-US" dirty="0" err="1" smtClean="0"/>
              <a:t>für</a:t>
            </a:r>
            <a:r>
              <a:rPr lang="en-US" dirty="0" smtClean="0"/>
              <a:t> die </a:t>
            </a:r>
            <a:r>
              <a:rPr lang="en-US" dirty="0" err="1" smtClean="0"/>
              <a:t>Mädchen</a:t>
            </a:r>
            <a:r>
              <a:rPr lang="en-US" dirty="0" smtClean="0"/>
              <a:t>.</a:t>
            </a:r>
            <a:endParaRPr lang="ru-RU" dirty="0"/>
          </a:p>
        </p:txBody>
      </p:sp>
      <p:pic>
        <p:nvPicPr>
          <p:cNvPr id="20482" name="Picture 2" descr="http://img.yandex.net/i/search/z-images__mask.png"/>
          <p:cNvPicPr>
            <a:picLocks noChangeAspect="1" noChangeArrowheads="1"/>
          </p:cNvPicPr>
          <p:nvPr/>
        </p:nvPicPr>
        <p:blipFill>
          <a:blip r:embed="rId2"/>
          <a:srcRect/>
          <a:stretch>
            <a:fillRect/>
          </a:stretch>
        </p:blipFill>
        <p:spPr bwMode="auto">
          <a:xfrm>
            <a:off x="155575" y="-327025"/>
            <a:ext cx="1028700" cy="685800"/>
          </a:xfrm>
          <a:prstGeom prst="rect">
            <a:avLst/>
          </a:prstGeom>
          <a:noFill/>
        </p:spPr>
      </p:pic>
      <p:pic>
        <p:nvPicPr>
          <p:cNvPr id="20486" name="Picture 6" descr="http://im8-tub.yandex.net/i?id=180813640-05"/>
          <p:cNvPicPr>
            <a:picLocks noChangeAspect="1" noChangeArrowheads="1"/>
          </p:cNvPicPr>
          <p:nvPr/>
        </p:nvPicPr>
        <p:blipFill>
          <a:blip r:embed="rId3"/>
          <a:srcRect/>
          <a:stretch>
            <a:fillRect/>
          </a:stretch>
        </p:blipFill>
        <p:spPr bwMode="auto">
          <a:xfrm>
            <a:off x="1071538" y="2643182"/>
            <a:ext cx="6786610" cy="3429024"/>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1440"/>
                            </p:stCondLst>
                            <p:childTnLst>
                              <p:par>
                                <p:cTn id="11" presetID="8" presetClass="entr" presetSubtype="16" fill="hold" nodeType="afterEffect">
                                  <p:stCondLst>
                                    <p:cond delay="0"/>
                                  </p:stCondLst>
                                  <p:childTnLst>
                                    <p:set>
                                      <p:cBhvr>
                                        <p:cTn id="12" dur="1" fill="hold">
                                          <p:stCondLst>
                                            <p:cond delay="0"/>
                                          </p:stCondLst>
                                        </p:cTn>
                                        <p:tgtEl>
                                          <p:spTgt spid="20486"/>
                                        </p:tgtEl>
                                        <p:attrNameLst>
                                          <p:attrName>style.visibility</p:attrName>
                                        </p:attrNameLst>
                                      </p:cBhvr>
                                      <p:to>
                                        <p:strVal val="visible"/>
                                      </p:to>
                                    </p:set>
                                    <p:animEffect transition="in" filter="diamond(in)">
                                      <p:cBhvr>
                                        <p:cTn id="13" dur="20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357166"/>
            <a:ext cx="7851648" cy="1828800"/>
          </a:xfrm>
        </p:spPr>
        <p:txBody>
          <a:bodyPr/>
          <a:lstStyle/>
          <a:p>
            <a:pPr algn="l"/>
            <a:r>
              <a:rPr lang="en-US" dirty="0" smtClean="0"/>
              <a:t>Das </a:t>
            </a:r>
            <a:r>
              <a:rPr lang="en-US" dirty="0" err="1" smtClean="0"/>
              <a:t>ist</a:t>
            </a:r>
            <a:r>
              <a:rPr lang="en-US" dirty="0" smtClean="0"/>
              <a:t> </a:t>
            </a:r>
            <a:r>
              <a:rPr lang="en-US" dirty="0" err="1" smtClean="0"/>
              <a:t>ein</a:t>
            </a:r>
            <a:r>
              <a:rPr lang="en-US" dirty="0" smtClean="0"/>
              <a:t> </a:t>
            </a:r>
            <a:r>
              <a:rPr lang="en-US" dirty="0" err="1" smtClean="0"/>
              <a:t>Kinderzimmer</a:t>
            </a:r>
            <a:r>
              <a:rPr lang="en-US" dirty="0" smtClean="0"/>
              <a:t/>
            </a:r>
            <a:br>
              <a:rPr lang="en-US" dirty="0" smtClean="0"/>
            </a:br>
            <a:r>
              <a:rPr lang="en-US" dirty="0" err="1" smtClean="0"/>
              <a:t>für</a:t>
            </a:r>
            <a:r>
              <a:rPr lang="en-US" dirty="0" smtClean="0"/>
              <a:t> die </a:t>
            </a:r>
            <a:r>
              <a:rPr lang="en-US" dirty="0" err="1" smtClean="0"/>
              <a:t>Jungen</a:t>
            </a:r>
            <a:r>
              <a:rPr lang="en-US" dirty="0" smtClean="0"/>
              <a:t>.</a:t>
            </a:r>
            <a:endParaRPr lang="ru-RU" dirty="0"/>
          </a:p>
        </p:txBody>
      </p:sp>
      <p:pic>
        <p:nvPicPr>
          <p:cNvPr id="21506" name="Picture 2" descr="http://im2-tub.yandex.net/i?id=41147709-07"/>
          <p:cNvPicPr>
            <a:picLocks noChangeAspect="1" noChangeArrowheads="1"/>
          </p:cNvPicPr>
          <p:nvPr/>
        </p:nvPicPr>
        <p:blipFill>
          <a:blip r:embed="rId2"/>
          <a:srcRect/>
          <a:stretch>
            <a:fillRect/>
          </a:stretch>
        </p:blipFill>
        <p:spPr bwMode="auto">
          <a:xfrm>
            <a:off x="928662" y="2571744"/>
            <a:ext cx="6357982" cy="3571900"/>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1400"/>
                            </p:stCondLst>
                            <p:childTnLst>
                              <p:par>
                                <p:cTn id="11" presetID="8" presetClass="entr" presetSubtype="16" fill="hold" nodeType="afterEffect">
                                  <p:stCondLst>
                                    <p:cond delay="0"/>
                                  </p:stCondLst>
                                  <p:childTnLst>
                                    <p:set>
                                      <p:cBhvr>
                                        <p:cTn id="12" dur="1" fill="hold">
                                          <p:stCondLst>
                                            <p:cond delay="0"/>
                                          </p:stCondLst>
                                        </p:cTn>
                                        <p:tgtEl>
                                          <p:spTgt spid="21506"/>
                                        </p:tgtEl>
                                        <p:attrNameLst>
                                          <p:attrName>style.visibility</p:attrName>
                                        </p:attrNameLst>
                                      </p:cBhvr>
                                      <p:to>
                                        <p:strVal val="visible"/>
                                      </p:to>
                                    </p:set>
                                    <p:animEffect transition="in" filter="diamond(in)">
                                      <p:cBhvr>
                                        <p:cTn id="13"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TotalTime>
  <Words>183</Words>
  <Application>Microsoft Office PowerPoint</Application>
  <PresentationFormat>Экран (4:3)</PresentationFormat>
  <Paragraphs>37</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Поток</vt:lpstr>
      <vt:lpstr>Mein Zuhause. Was gibt es da alles? Sabine erzahlt uber ihr Zuhause.</vt:lpstr>
      <vt:lpstr>UNSER HAUS Unser Haus im Garten steht. Es ist gar nicht groß, ihr seht. Aber hell sind alle Zimmer, Sehr  gemütlich, sauber immer.  Wer sorgt denn für Ordnung hier? Unsere Eltern und auch wir. Auch wir Kinder machen mit! Deshalb sind wir alle fit</vt:lpstr>
      <vt:lpstr>Ich heiße Sabine. </vt:lpstr>
      <vt:lpstr>Wo wohnst du?</vt:lpstr>
      <vt:lpstr>Das ist mein Haus  </vt:lpstr>
      <vt:lpstr>Das ist ein Wohnzimmer</vt:lpstr>
      <vt:lpstr>Das ist ein Schlafzimmer </vt:lpstr>
      <vt:lpstr>Das ist ein Kinderzimmer für die Mädchen.</vt:lpstr>
      <vt:lpstr>Das ist ein Kinderzimmer für die Jungen.</vt:lpstr>
      <vt:lpstr>Das ist eine Küche</vt:lpstr>
      <vt:lpstr>Das ist eine Toilette.</vt:lpstr>
      <vt:lpstr>Das ist ein Badezimmer.</vt:lpstr>
      <vt:lpstr>Was ist das?</vt:lpstr>
      <vt:lpstr>Was passt zusammen?</vt:lpstr>
      <vt:lpstr>RICHTIG</vt:lpstr>
      <vt:lpstr>Wir bilden Wörter.</vt:lpstr>
      <vt:lpstr>Hausaufgaben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Mein Zuhause. Was gibt es da alles? Sabine erzahlt uber ihr Zuhause.</dc:title>
  <dc:creator>ирина</dc:creator>
  <cp:lastModifiedBy>ирина</cp:lastModifiedBy>
  <cp:revision>19</cp:revision>
  <dcterms:created xsi:type="dcterms:W3CDTF">2011-02-15T16:59:03Z</dcterms:created>
  <dcterms:modified xsi:type="dcterms:W3CDTF">2011-02-20T11:48:45Z</dcterms:modified>
</cp:coreProperties>
</file>