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50" autoAdjust="0"/>
  </p:normalViewPr>
  <p:slideViewPr>
    <p:cSldViewPr>
      <p:cViewPr varScale="1">
        <p:scale>
          <a:sx n="48" d="100"/>
          <a:sy n="48" d="100"/>
        </p:scale>
        <p:origin x="-5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637DB8-EB4A-43DE-A76B-C33DE2D316EE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B9DDFB-0A51-4603-9B8A-0F61E480A01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759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Управление глаголов в немецком языке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071942"/>
            <a:ext cx="6049318" cy="1752600"/>
          </a:xfrm>
        </p:spPr>
        <p:txBody>
          <a:bodyPr/>
          <a:lstStyle/>
          <a:p>
            <a:r>
              <a:rPr lang="ru-RU" dirty="0" smtClean="0"/>
              <a:t>Автор работы учитель немецкого языка МОУ ООШ </a:t>
            </a:r>
            <a:r>
              <a:rPr lang="ru-RU" dirty="0" err="1" smtClean="0"/>
              <a:t>с.Аришка</a:t>
            </a:r>
            <a:r>
              <a:rPr lang="ru-RU" dirty="0" smtClean="0"/>
              <a:t> Шмелева И.В.</a:t>
            </a:r>
            <a:endParaRPr lang="ru-RU" dirty="0"/>
          </a:p>
        </p:txBody>
      </p:sp>
      <p:pic>
        <p:nvPicPr>
          <p:cNvPr id="35842" name="Picture 2" descr="http://im4-tub.yandex.net/i?id=131825269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2000264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7406640" cy="1426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err="1" smtClean="0"/>
              <a:t>Übersetzt</a:t>
            </a:r>
            <a:r>
              <a:rPr lang="en-US" sz="5300" dirty="0" smtClean="0"/>
              <a:t> </a:t>
            </a:r>
            <a:r>
              <a:rPr lang="en-US" sz="5300" dirty="0" err="1" smtClean="0"/>
              <a:t>bitte</a:t>
            </a:r>
            <a:r>
              <a:rPr lang="en-US" sz="5300" dirty="0" smtClean="0"/>
              <a:t> ins </a:t>
            </a:r>
            <a:r>
              <a:rPr lang="en-US" sz="5300" dirty="0" err="1" smtClean="0"/>
              <a:t>Russische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7406640" cy="5357850"/>
          </a:xfrm>
        </p:spPr>
        <p:txBody>
          <a:bodyPr/>
          <a:lstStyle/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Kranke</a:t>
            </a:r>
            <a:r>
              <a:rPr lang="en-US" dirty="0" smtClean="0"/>
              <a:t>  </a:t>
            </a:r>
            <a:r>
              <a:rPr lang="en-US" dirty="0" err="1" smtClean="0"/>
              <a:t>bedarf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 </a:t>
            </a:r>
            <a:r>
              <a:rPr lang="en-US" dirty="0" err="1" smtClean="0"/>
              <a:t>ärztlichen</a:t>
            </a:r>
            <a:r>
              <a:rPr lang="en-US" dirty="0" smtClean="0"/>
              <a:t> </a:t>
            </a:r>
            <a:r>
              <a:rPr lang="en-US" dirty="0" err="1" smtClean="0"/>
              <a:t>Behandlung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bedienen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des </a:t>
            </a:r>
            <a:r>
              <a:rPr lang="en-US" dirty="0" err="1" smtClean="0"/>
              <a:t>Wörterbuhes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diesem</a:t>
            </a:r>
            <a:r>
              <a:rPr lang="en-US" dirty="0" smtClean="0"/>
              <a:t> Mann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begegnet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danke</a:t>
            </a:r>
            <a:r>
              <a:rPr lang="en-US" dirty="0" smtClean="0"/>
              <a:t> dir.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Nimm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das </a:t>
            </a:r>
            <a:r>
              <a:rPr lang="en-US" dirty="0" err="1" smtClean="0"/>
              <a:t>Paket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brauche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 </a:t>
            </a:r>
            <a:r>
              <a:rPr lang="en-US" dirty="0" err="1" smtClean="0"/>
              <a:t>neuen</a:t>
            </a:r>
            <a:r>
              <a:rPr lang="en-US" dirty="0" smtClean="0"/>
              <a:t> </a:t>
            </a:r>
            <a:r>
              <a:rPr lang="en-US" dirty="0" err="1" smtClean="0"/>
              <a:t>Federhalter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beschäftige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Zeichnen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leide</a:t>
            </a:r>
            <a:r>
              <a:rPr lang="en-US" dirty="0" smtClean="0"/>
              <a:t>  an </a:t>
            </a:r>
            <a:r>
              <a:rPr lang="en-US" dirty="0" err="1" smtClean="0"/>
              <a:t>starken</a:t>
            </a:r>
            <a:r>
              <a:rPr lang="en-US" dirty="0" smtClean="0"/>
              <a:t> </a:t>
            </a:r>
            <a:r>
              <a:rPr lang="en-US" dirty="0" err="1" smtClean="0"/>
              <a:t>Kopfschmerzen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erinnern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an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Schultage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Eltern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.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 die </a:t>
            </a:r>
            <a:r>
              <a:rPr lang="en-US" dirty="0" err="1" smtClean="0"/>
              <a:t>Sommerferien</a:t>
            </a:r>
            <a:r>
              <a:rPr lang="en-US" dirty="0" smtClean="0"/>
              <a:t>.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75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75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7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75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75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75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75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75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750"/>
                            </p:stCondLst>
                            <p:childTnLst>
                              <p:par>
                                <p:cTn id="8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pPr algn="ctr"/>
            <a:r>
              <a:rPr lang="en-US" dirty="0" smtClean="0"/>
              <a:t>RICHTIG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7406640" cy="4643470"/>
          </a:xfrm>
        </p:spPr>
        <p:txBody>
          <a:bodyPr>
            <a:normAutofit fontScale="92500" lnSpcReduction="10000"/>
          </a:bodyPr>
          <a:lstStyle/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Больной нуждается в лечении.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Мы пользуемся словарём.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Я встретил вчера этого мужчину.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Благодарю тебя.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Возьми у меня этот пакет.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Мне нужна новая ручка.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Я занимаюсь черчением.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Я  страдаю сильными головными болями. 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Мы любим вспоминать о своих школьных днях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Родители заботятся обо мне.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Я радуюсь летним каникулам</a:t>
            </a:r>
          </a:p>
          <a:p>
            <a:pPr marL="541782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000"/>
                            </p:stCondLst>
                            <p:childTnLst>
                              <p:par>
                                <p:cTn id="8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pPr algn="ctr"/>
            <a:r>
              <a:rPr lang="en-US" dirty="0" err="1" smtClean="0"/>
              <a:t>Antworten</a:t>
            </a:r>
            <a:r>
              <a:rPr lang="en-US" dirty="0" smtClean="0"/>
              <a:t> die </a:t>
            </a:r>
            <a:r>
              <a:rPr lang="en-US" dirty="0" err="1" smtClean="0"/>
              <a:t>Frage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7406640" cy="392909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Was </a:t>
            </a:r>
            <a:r>
              <a:rPr lang="en-US" sz="3600" dirty="0" err="1" smtClean="0"/>
              <a:t>steht</a:t>
            </a:r>
            <a:r>
              <a:rPr lang="en-US" sz="3600" dirty="0" smtClean="0"/>
              <a:t> an </a:t>
            </a:r>
            <a:r>
              <a:rPr lang="en-US" sz="3600" dirty="0" err="1" smtClean="0"/>
              <a:t>erster</a:t>
            </a:r>
            <a:r>
              <a:rPr lang="en-US" sz="3600" dirty="0" smtClean="0"/>
              <a:t> </a:t>
            </a:r>
            <a:r>
              <a:rPr lang="en-US" sz="3600" dirty="0" err="1" smtClean="0"/>
              <a:t>Stelle</a:t>
            </a:r>
            <a:r>
              <a:rPr lang="en-US" sz="3600" dirty="0" smtClean="0"/>
              <a:t>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Traumberufe</a:t>
            </a:r>
            <a:r>
              <a:rPr lang="en-US" sz="3600" dirty="0" smtClean="0"/>
              <a:t> </a:t>
            </a:r>
            <a:r>
              <a:rPr lang="en-US" sz="3600" dirty="0" err="1" smtClean="0"/>
              <a:t>bei</a:t>
            </a:r>
            <a:r>
              <a:rPr lang="en-US" sz="3600" dirty="0" smtClean="0"/>
              <a:t> </a:t>
            </a:r>
            <a:r>
              <a:rPr lang="en-US" sz="3600" dirty="0" err="1" smtClean="0"/>
              <a:t>Jungen</a:t>
            </a:r>
            <a:r>
              <a:rPr lang="en-US" sz="3600" dirty="0" smtClean="0"/>
              <a:t>  und </a:t>
            </a:r>
            <a:r>
              <a:rPr lang="en-US" sz="3600" dirty="0" err="1" smtClean="0"/>
              <a:t>Mädchen</a:t>
            </a:r>
            <a:r>
              <a:rPr lang="en-US" sz="36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/>
              <a:t>dein</a:t>
            </a:r>
            <a:r>
              <a:rPr lang="en-US" sz="3600" dirty="0" smtClean="0"/>
              <a:t> </a:t>
            </a:r>
            <a:r>
              <a:rPr lang="en-US" sz="3600" dirty="0" err="1" smtClean="0"/>
              <a:t>Traumberuf</a:t>
            </a:r>
            <a:r>
              <a:rPr lang="en-US" sz="36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/>
              <a:t>Hast du </a:t>
            </a:r>
            <a:r>
              <a:rPr lang="en-US" sz="3600" dirty="0" err="1" smtClean="0"/>
              <a:t>schon</a:t>
            </a:r>
            <a:r>
              <a:rPr lang="en-US" sz="3600" dirty="0" smtClean="0"/>
              <a:t> </a:t>
            </a:r>
            <a:r>
              <a:rPr lang="en-US" sz="3600" dirty="0" err="1" smtClean="0"/>
              <a:t>deinen</a:t>
            </a:r>
            <a:r>
              <a:rPr lang="en-US" sz="3600" dirty="0" smtClean="0"/>
              <a:t> </a:t>
            </a:r>
            <a:r>
              <a:rPr lang="en-US" sz="3600" dirty="0" err="1" smtClean="0"/>
              <a:t>Beruf</a:t>
            </a:r>
            <a:r>
              <a:rPr lang="en-US" sz="3600" dirty="0" smtClean="0"/>
              <a:t> </a:t>
            </a:r>
            <a:r>
              <a:rPr lang="en-US" sz="3600" dirty="0" err="1" smtClean="0"/>
              <a:t>gewählt</a:t>
            </a:r>
            <a:r>
              <a:rPr lang="en-US" sz="36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Warum</a:t>
            </a:r>
            <a:r>
              <a:rPr lang="en-US" sz="3600" dirty="0" smtClean="0"/>
              <a:t> hast du </a:t>
            </a:r>
            <a:r>
              <a:rPr lang="en-US" sz="3600" dirty="0" err="1" smtClean="0"/>
              <a:t>diesen</a:t>
            </a:r>
            <a:r>
              <a:rPr lang="en-US" sz="3600" dirty="0" smtClean="0"/>
              <a:t> </a:t>
            </a:r>
            <a:r>
              <a:rPr lang="en-US" sz="3600" dirty="0" err="1" smtClean="0"/>
              <a:t>Beruf</a:t>
            </a:r>
            <a:r>
              <a:rPr lang="en-US" sz="3600" dirty="0" smtClean="0"/>
              <a:t> </a:t>
            </a:r>
            <a:r>
              <a:rPr lang="en-US" sz="3600" dirty="0" err="1" smtClean="0"/>
              <a:t>gewählt</a:t>
            </a:r>
            <a:r>
              <a:rPr lang="en-US" sz="36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/>
              <a:t>Was 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/>
              <a:t>für</a:t>
            </a:r>
            <a:r>
              <a:rPr lang="en-US" sz="3600" dirty="0" smtClean="0"/>
              <a:t> die  </a:t>
            </a:r>
            <a:r>
              <a:rPr lang="en-US" sz="3600" dirty="0" err="1" smtClean="0"/>
              <a:t>Berufswahl</a:t>
            </a:r>
            <a:r>
              <a:rPr lang="en-US" sz="3600" dirty="0" smtClean="0"/>
              <a:t> </a:t>
            </a:r>
            <a:r>
              <a:rPr lang="en-US" sz="3600" dirty="0" err="1" smtClean="0"/>
              <a:t>wichtig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5492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Беспредложное употребление  глаголов</a:t>
            </a:r>
            <a:endParaRPr lang="ru-RU" sz="7200" dirty="0"/>
          </a:p>
        </p:txBody>
      </p:sp>
      <p:pic>
        <p:nvPicPr>
          <p:cNvPr id="38914" name="Picture 2" descr="http://im0-tub.yandex.net/i?id=68356350-10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5857884" y="3357562"/>
            <a:ext cx="2357454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00042"/>
            <a:ext cx="7620954" cy="564360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Родительным падежом без предлога управляют следующие глаголы:</a:t>
            </a:r>
          </a:p>
          <a:p>
            <a:endParaRPr lang="ru-RU" sz="3200" b="1" dirty="0" smtClean="0"/>
          </a:p>
          <a:p>
            <a:endParaRPr lang="ru-RU" sz="3200" b="1" dirty="0" smtClean="0"/>
          </a:p>
          <a:p>
            <a:r>
              <a:rPr lang="en-US" sz="2800" dirty="0" err="1" smtClean="0"/>
              <a:t>bedürfen</a:t>
            </a:r>
            <a:r>
              <a:rPr lang="en-US" sz="2800" dirty="0" smtClean="0"/>
              <a:t>-</a:t>
            </a:r>
            <a:r>
              <a:rPr lang="ru-RU" sz="2800" dirty="0" smtClean="0"/>
              <a:t>нуждаться  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bedienen</a:t>
            </a:r>
            <a:r>
              <a:rPr lang="en-US" sz="2800" dirty="0" smtClean="0"/>
              <a:t>-</a:t>
            </a:r>
            <a:r>
              <a:rPr lang="ru-RU" sz="2800" dirty="0" smtClean="0"/>
              <a:t>пользоваться</a:t>
            </a:r>
            <a:endParaRPr lang="en-US" sz="2800" dirty="0" smtClean="0"/>
          </a:p>
          <a:p>
            <a:r>
              <a:rPr lang="ru-RU" sz="3200" dirty="0" smtClean="0"/>
              <a:t>(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Kranke</a:t>
            </a:r>
            <a:r>
              <a:rPr lang="en-US" sz="2400" dirty="0" smtClean="0"/>
              <a:t> </a:t>
            </a:r>
            <a:r>
              <a:rPr lang="en-US" sz="2400" dirty="0" err="1" smtClean="0"/>
              <a:t>bedarf</a:t>
            </a:r>
            <a:r>
              <a:rPr lang="en-US" sz="2400" dirty="0" smtClean="0"/>
              <a:t> </a:t>
            </a:r>
            <a:r>
              <a:rPr lang="en-US" sz="2400" dirty="0" err="1" smtClean="0"/>
              <a:t>der</a:t>
            </a:r>
            <a:r>
              <a:rPr lang="en-US" sz="2400" dirty="0" smtClean="0"/>
              <a:t>      (</a:t>
            </a:r>
            <a:r>
              <a:rPr lang="en-US" sz="2400" dirty="0" err="1" smtClean="0"/>
              <a:t>Wir</a:t>
            </a:r>
            <a:r>
              <a:rPr lang="en-US" sz="2400" dirty="0" smtClean="0"/>
              <a:t>  </a:t>
            </a:r>
            <a:r>
              <a:rPr lang="en-US" sz="2400" dirty="0" err="1" smtClean="0"/>
              <a:t>bedienen</a:t>
            </a:r>
            <a:r>
              <a:rPr lang="en-US" sz="2400" dirty="0" smtClean="0"/>
              <a:t> </a:t>
            </a:r>
            <a:r>
              <a:rPr lang="en-US" sz="2400" dirty="0" err="1" smtClean="0"/>
              <a:t>uns</a:t>
            </a:r>
            <a:r>
              <a:rPr lang="en-US" sz="2400" dirty="0" smtClean="0"/>
              <a:t> des </a:t>
            </a:r>
            <a:r>
              <a:rPr lang="en-US" sz="2400" dirty="0" err="1" smtClean="0"/>
              <a:t>Wör</a:t>
            </a:r>
            <a:r>
              <a:rPr lang="en-US" sz="2400" dirty="0" smtClean="0"/>
              <a:t>-</a:t>
            </a:r>
          </a:p>
          <a:p>
            <a:r>
              <a:rPr lang="en-US" sz="2400" dirty="0" err="1" smtClean="0"/>
              <a:t>ärztlichen</a:t>
            </a:r>
            <a:r>
              <a:rPr lang="en-US" sz="2400" dirty="0" smtClean="0"/>
              <a:t> </a:t>
            </a:r>
            <a:r>
              <a:rPr lang="en-US" sz="2400" dirty="0" err="1" smtClean="0"/>
              <a:t>Behandlung</a:t>
            </a:r>
            <a:r>
              <a:rPr lang="en-US" sz="2400" dirty="0" smtClean="0"/>
              <a:t>)          </a:t>
            </a:r>
            <a:r>
              <a:rPr lang="en-US" sz="2400" dirty="0" err="1" smtClean="0"/>
              <a:t>terbuches</a:t>
            </a:r>
            <a:r>
              <a:rPr lang="en-US" sz="2400" dirty="0" smtClean="0"/>
              <a:t>)</a:t>
            </a:r>
          </a:p>
          <a:p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500298" y="1714488"/>
            <a:ext cx="1285884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464975" y="1750207"/>
            <a:ext cx="1285884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4" name="Picture 4" descr="http://im4-tub.yandex.net/i?id=112201570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3446"/>
            <a:ext cx="2357454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8604"/>
            <a:ext cx="7406640" cy="5324500"/>
          </a:xfrm>
        </p:spPr>
        <p:txBody>
          <a:bodyPr/>
          <a:lstStyle/>
          <a:p>
            <a:r>
              <a:rPr lang="ru-RU" sz="2800" b="1" dirty="0" smtClean="0"/>
              <a:t>Дательным  падежом без предлога управляют следующие глаголы:</a:t>
            </a:r>
            <a:r>
              <a:rPr lang="en-US" sz="2000" b="1" dirty="0" smtClean="0"/>
              <a:t>  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begegnen</a:t>
            </a:r>
            <a:r>
              <a:rPr lang="en-US" sz="2000" dirty="0" smtClean="0"/>
              <a:t>- </a:t>
            </a:r>
            <a:r>
              <a:rPr lang="ru-RU" sz="2000" dirty="0" smtClean="0"/>
              <a:t>встречать         </a:t>
            </a:r>
            <a:r>
              <a:rPr lang="en-US" sz="2000" dirty="0" err="1" smtClean="0"/>
              <a:t>folgen</a:t>
            </a:r>
            <a:r>
              <a:rPr lang="en-US" sz="2000" dirty="0" smtClean="0"/>
              <a:t>-</a:t>
            </a:r>
            <a:r>
              <a:rPr lang="ru-RU" sz="2000" dirty="0" smtClean="0"/>
              <a:t>следовать       </a:t>
            </a:r>
            <a:r>
              <a:rPr lang="en-US" sz="2000" dirty="0" err="1" smtClean="0"/>
              <a:t>danken</a:t>
            </a:r>
            <a:r>
              <a:rPr lang="en-US" sz="2000" dirty="0" smtClean="0"/>
              <a:t>-</a:t>
            </a:r>
            <a:r>
              <a:rPr lang="ru-RU" sz="2000" dirty="0" smtClean="0"/>
              <a:t>благодарить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        </a:t>
            </a:r>
          </a:p>
          <a:p>
            <a:endParaRPr lang="ru-RU" sz="2000" dirty="0" smtClean="0"/>
          </a:p>
          <a:p>
            <a:r>
              <a:rPr lang="ru-RU" sz="2000" dirty="0" smtClean="0"/>
              <a:t>                   </a:t>
            </a:r>
            <a:r>
              <a:rPr lang="en-US" sz="2000" dirty="0" err="1" smtClean="0"/>
              <a:t>gratulieren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-</a:t>
            </a:r>
            <a:r>
              <a:rPr lang="ru-RU" sz="2000" dirty="0" smtClean="0"/>
              <a:t>поздравлять          </a:t>
            </a:r>
            <a:r>
              <a:rPr lang="en-US" sz="2000" dirty="0" err="1" smtClean="0"/>
              <a:t>nehmen</a:t>
            </a:r>
            <a:r>
              <a:rPr lang="en-US" sz="2000" dirty="0" smtClean="0"/>
              <a:t>-</a:t>
            </a:r>
            <a:r>
              <a:rPr lang="ru-RU" sz="2000" dirty="0" smtClean="0"/>
              <a:t>брать</a:t>
            </a:r>
            <a:endParaRPr lang="ru-RU" sz="2800" dirty="0" smtClean="0"/>
          </a:p>
          <a:p>
            <a:endParaRPr lang="ru-RU" sz="2800" b="1" dirty="0" smtClean="0"/>
          </a:p>
          <a:p>
            <a:endParaRPr lang="ru-RU" sz="2800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250265" y="1535893"/>
            <a:ext cx="785818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393405" y="1678769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107917" y="1250141"/>
            <a:ext cx="857256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393141" y="2536025"/>
            <a:ext cx="26432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4750595" y="2536025"/>
            <a:ext cx="2714644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6" name="Picture 2" descr="http://im5-tub.yandex.net/i?id=161957944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572008"/>
            <a:ext cx="1857388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0042"/>
            <a:ext cx="7406640" cy="5429288"/>
          </a:xfrm>
        </p:spPr>
        <p:txBody>
          <a:bodyPr/>
          <a:lstStyle/>
          <a:p>
            <a:r>
              <a:rPr lang="ru-RU" sz="2400" b="1" dirty="0" smtClean="0"/>
              <a:t>Винительным   </a:t>
            </a:r>
            <a:r>
              <a:rPr lang="ru-RU" sz="2400" b="1" dirty="0" smtClean="0"/>
              <a:t>падежом без предлога управляют следующие глаголы:</a:t>
            </a:r>
            <a:r>
              <a:rPr lang="en-US" sz="1800" b="1" dirty="0" smtClean="0"/>
              <a:t>   </a:t>
            </a:r>
            <a:endParaRPr lang="en-US" sz="18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err="1" smtClean="0"/>
              <a:t>brauchen</a:t>
            </a:r>
            <a:r>
              <a:rPr lang="en-US" dirty="0" smtClean="0"/>
              <a:t>-</a:t>
            </a:r>
            <a:r>
              <a:rPr lang="ru-RU" dirty="0" smtClean="0"/>
              <a:t>нуждаться</a:t>
            </a:r>
            <a:r>
              <a:rPr lang="en-US" dirty="0" smtClean="0"/>
              <a:t>      </a:t>
            </a:r>
            <a:r>
              <a:rPr lang="en-US" dirty="0" err="1" smtClean="0"/>
              <a:t>betreten</a:t>
            </a:r>
            <a:r>
              <a:rPr lang="en-US" dirty="0" smtClean="0"/>
              <a:t>-</a:t>
            </a:r>
            <a:r>
              <a:rPr lang="ru-RU" dirty="0" err="1" smtClean="0"/>
              <a:t>входить,вступать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</a:t>
            </a:r>
            <a:r>
              <a:rPr lang="en-US" dirty="0" err="1" smtClean="0"/>
              <a:t>stören</a:t>
            </a:r>
            <a:r>
              <a:rPr lang="en-US" dirty="0" smtClean="0"/>
              <a:t>- </a:t>
            </a:r>
            <a:r>
              <a:rPr lang="ru-RU" dirty="0" smtClean="0"/>
              <a:t>мешать, препятствовать</a:t>
            </a:r>
            <a:endParaRPr lang="en-US" dirty="0" smtClean="0"/>
          </a:p>
          <a:p>
            <a:r>
              <a:rPr lang="ru-RU" dirty="0" smtClean="0"/>
              <a:t>            </a:t>
            </a: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93141" y="1607331"/>
            <a:ext cx="1143008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357818" y="1357298"/>
            <a:ext cx="1071570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357554" y="228599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4" name="Picture 2" descr="http://im5-tub.yandex.net/i?id=43107944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43314"/>
            <a:ext cx="1714512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21211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Предложное управление глаголов</a:t>
            </a:r>
            <a:endParaRPr lang="ru-RU" sz="7200" dirty="0"/>
          </a:p>
        </p:txBody>
      </p:sp>
      <p:pic>
        <p:nvPicPr>
          <p:cNvPr id="43010" name="Picture 2" descr="http://im0-tub.yandex.net/i?id=163479551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14752"/>
            <a:ext cx="2357454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5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66"/>
            <a:ext cx="7406640" cy="6000792"/>
          </a:xfrm>
        </p:spPr>
        <p:txBody>
          <a:bodyPr/>
          <a:lstStyle/>
          <a:p>
            <a:r>
              <a:rPr lang="ru-RU" sz="3600" b="1" dirty="0" smtClean="0"/>
              <a:t>Дательным падежом после соответствующих предлогов  управляют глаголы:   </a:t>
            </a:r>
          </a:p>
          <a:p>
            <a:r>
              <a:rPr lang="en-US" dirty="0" smtClean="0"/>
              <a:t> </a:t>
            </a:r>
            <a:r>
              <a:rPr lang="en-US" sz="3200" dirty="0" err="1" smtClean="0"/>
              <a:t>mit-sich</a:t>
            </a:r>
            <a:r>
              <a:rPr lang="en-US" sz="3200" dirty="0" smtClean="0"/>
              <a:t> </a:t>
            </a:r>
            <a:r>
              <a:rPr lang="en-US" sz="3200" dirty="0" err="1" smtClean="0"/>
              <a:t>beschäftigen</a:t>
            </a:r>
            <a:r>
              <a:rPr lang="en-US" sz="3200" dirty="0" smtClean="0"/>
              <a:t> </a:t>
            </a:r>
            <a:r>
              <a:rPr lang="en-US" sz="3200" dirty="0" err="1" smtClean="0"/>
              <a:t>mit</a:t>
            </a:r>
            <a:r>
              <a:rPr lang="en-US" sz="3200" dirty="0" smtClean="0"/>
              <a:t>-</a:t>
            </a:r>
            <a:r>
              <a:rPr lang="ru-RU" sz="3200" dirty="0" smtClean="0"/>
              <a:t>заниматься </a:t>
            </a:r>
            <a:r>
              <a:rPr lang="ru-RU" sz="3200" dirty="0" err="1" smtClean="0"/>
              <a:t>чем.л</a:t>
            </a:r>
            <a:endParaRPr lang="ru-RU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- </a:t>
            </a:r>
            <a:r>
              <a:rPr lang="en-US" sz="3200" dirty="0" err="1" smtClean="0"/>
              <a:t>fragen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-</a:t>
            </a:r>
            <a:r>
              <a:rPr lang="ru-RU" sz="3200" dirty="0" smtClean="0"/>
              <a:t>спрашивать о </a:t>
            </a:r>
            <a:r>
              <a:rPr lang="ru-RU" sz="3200" dirty="0" err="1" smtClean="0"/>
              <a:t>чем.л</a:t>
            </a:r>
            <a:r>
              <a:rPr lang="ru-RU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von- </a:t>
            </a:r>
            <a:r>
              <a:rPr lang="en-US" sz="3200" dirty="0" err="1" smtClean="0"/>
              <a:t>sich</a:t>
            </a:r>
            <a:r>
              <a:rPr lang="en-US" sz="3200" dirty="0" smtClean="0"/>
              <a:t> </a:t>
            </a:r>
            <a:r>
              <a:rPr lang="en-US" sz="3200" dirty="0" err="1" smtClean="0"/>
              <a:t>verabschieden</a:t>
            </a:r>
            <a:r>
              <a:rPr lang="en-US" sz="3200" dirty="0" smtClean="0"/>
              <a:t> von- </a:t>
            </a:r>
            <a:r>
              <a:rPr lang="ru-RU" sz="3200" dirty="0" smtClean="0"/>
              <a:t>прощаться с кем л.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an- </a:t>
            </a:r>
            <a:r>
              <a:rPr lang="en-US" sz="3200" dirty="0" err="1" smtClean="0"/>
              <a:t>leiden</a:t>
            </a:r>
            <a:r>
              <a:rPr lang="en-US" sz="3200" dirty="0" smtClean="0"/>
              <a:t> an-</a:t>
            </a:r>
            <a:r>
              <a:rPr lang="ru-RU" sz="3200" dirty="0" smtClean="0"/>
              <a:t>страдать от чего </a:t>
            </a:r>
            <a:r>
              <a:rPr lang="ru-RU" sz="3200" dirty="0" err="1" smtClean="0"/>
              <a:t>л.,болеть</a:t>
            </a:r>
            <a:r>
              <a:rPr lang="ru-RU" sz="3200" dirty="0" smtClean="0"/>
              <a:t>  чем л.</a:t>
            </a:r>
            <a:endParaRPr lang="en-US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85728"/>
            <a:ext cx="7406640" cy="6286544"/>
          </a:xfrm>
        </p:spPr>
        <p:txBody>
          <a:bodyPr/>
          <a:lstStyle/>
          <a:p>
            <a:r>
              <a:rPr lang="ru-RU" sz="2800" b="1" dirty="0" smtClean="0"/>
              <a:t>Винительным  </a:t>
            </a:r>
            <a:r>
              <a:rPr lang="ru-RU" sz="2800" b="1" dirty="0" smtClean="0"/>
              <a:t>падежом после соответствующих предлогов  управляют глаголы: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an- </a:t>
            </a:r>
            <a:r>
              <a:rPr lang="en-US" dirty="0" err="1" smtClean="0"/>
              <a:t>denken</a:t>
            </a:r>
            <a:r>
              <a:rPr lang="en-US" dirty="0" smtClean="0"/>
              <a:t> an-</a:t>
            </a:r>
            <a:r>
              <a:rPr lang="ru-RU" dirty="0" smtClean="0"/>
              <a:t> думать о ком л. </a:t>
            </a:r>
            <a:r>
              <a:rPr lang="ru-RU" dirty="0" smtClean="0"/>
              <a:t> </a:t>
            </a:r>
            <a:r>
              <a:rPr lang="ru-RU" dirty="0" smtClean="0"/>
              <a:t> о </a:t>
            </a:r>
            <a:r>
              <a:rPr lang="ru-RU" dirty="0" err="1" smtClean="0"/>
              <a:t>чем.л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en-US" dirty="0" err="1" smtClean="0"/>
              <a:t>erinnern</a:t>
            </a:r>
            <a:r>
              <a:rPr lang="en-US" dirty="0" smtClean="0"/>
              <a:t> an-</a:t>
            </a:r>
            <a:r>
              <a:rPr lang="ru-RU" dirty="0" smtClean="0"/>
              <a:t> напоминать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erinnern</a:t>
            </a:r>
            <a:r>
              <a:rPr lang="en-US" dirty="0" smtClean="0"/>
              <a:t> an-</a:t>
            </a:r>
            <a:r>
              <a:rPr lang="ru-RU" dirty="0" smtClean="0"/>
              <a:t>вспоминать о ком л.  о чем л.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glauden</a:t>
            </a:r>
            <a:r>
              <a:rPr lang="en-US" dirty="0" smtClean="0"/>
              <a:t> an-</a:t>
            </a:r>
            <a:r>
              <a:rPr lang="ru-RU" dirty="0" smtClean="0"/>
              <a:t> верить в кого л. </a:t>
            </a:r>
            <a:r>
              <a:rPr lang="ru-RU" dirty="0" smtClean="0"/>
              <a:t>в</a:t>
            </a:r>
            <a:r>
              <a:rPr lang="ru-RU" dirty="0" smtClean="0"/>
              <a:t>о что л.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auf- </a:t>
            </a:r>
            <a:r>
              <a:rPr lang="en-US" dirty="0" err="1" smtClean="0"/>
              <a:t>warten</a:t>
            </a:r>
            <a:r>
              <a:rPr lang="en-US" dirty="0" smtClean="0"/>
              <a:t> auf –</a:t>
            </a:r>
            <a:r>
              <a:rPr lang="ru-RU" dirty="0" smtClean="0"/>
              <a:t>ждать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auf-</a:t>
            </a:r>
            <a:r>
              <a:rPr lang="ru-RU" dirty="0" smtClean="0"/>
              <a:t>радоваться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für-sorgen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- </a:t>
            </a:r>
            <a:r>
              <a:rPr lang="ru-RU" dirty="0" smtClean="0"/>
              <a:t>заботиться о ком л. о чем л.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interessieren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-</a:t>
            </a:r>
            <a:r>
              <a:rPr lang="ru-RU" dirty="0" smtClean="0"/>
              <a:t>интересоваться</a:t>
            </a:r>
          </a:p>
          <a:p>
            <a:r>
              <a:rPr lang="ru-RU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-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wundern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-</a:t>
            </a:r>
            <a:r>
              <a:rPr lang="ru-RU" dirty="0" smtClean="0"/>
              <a:t>удивляться чему л.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-</a:t>
            </a:r>
            <a:r>
              <a:rPr lang="ru-RU" dirty="0" smtClean="0"/>
              <a:t>радоваться чему л.</a:t>
            </a:r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415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Управление глаголов в немецком языке</vt:lpstr>
      <vt:lpstr>Antworten die Frage</vt:lpstr>
      <vt:lpstr>Беспредложное употребление  глаголов</vt:lpstr>
      <vt:lpstr>Слайд 4</vt:lpstr>
      <vt:lpstr>Слайд 5</vt:lpstr>
      <vt:lpstr>Слайд 6</vt:lpstr>
      <vt:lpstr>Предложное управление глаголов</vt:lpstr>
      <vt:lpstr>Слайд 8</vt:lpstr>
      <vt:lpstr>Слайд 9</vt:lpstr>
      <vt:lpstr>                   Übersetzt bitte ins Russische </vt:lpstr>
      <vt:lpstr>RICHTIG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глаголов в немецком языке</dc:title>
  <dc:creator>ирина</dc:creator>
  <cp:lastModifiedBy>ирина</cp:lastModifiedBy>
  <cp:revision>16</cp:revision>
  <dcterms:created xsi:type="dcterms:W3CDTF">2011-02-20T16:30:01Z</dcterms:created>
  <dcterms:modified xsi:type="dcterms:W3CDTF">2011-02-20T19:02:30Z</dcterms:modified>
</cp:coreProperties>
</file>