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50" autoAdjust="0"/>
  </p:normalViewPr>
  <p:slideViewPr>
    <p:cSldViewPr>
      <p:cViewPr varScale="1">
        <p:scale>
          <a:sx n="48" d="100"/>
          <a:sy n="48" d="100"/>
        </p:scale>
        <p:origin x="-58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5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637DB8-EB4A-43DE-A76B-C33DE2D316EE}" type="datetimeFigureOut">
              <a:rPr lang="ru-RU" smtClean="0"/>
              <a:t>20.02.2011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B9DDFB-0A51-4603-9B8A-0F61E480A01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637DB8-EB4A-43DE-A76B-C33DE2D316EE}" type="datetimeFigureOut">
              <a:rPr lang="ru-RU" smtClean="0"/>
              <a:t>20.02.2011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B9DDFB-0A51-4603-9B8A-0F61E480A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637DB8-EB4A-43DE-A76B-C33DE2D316EE}" type="datetimeFigureOut">
              <a:rPr lang="ru-RU" smtClean="0"/>
              <a:t>20.02.2011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B9DDFB-0A51-4603-9B8A-0F61E480A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637DB8-EB4A-43DE-A76B-C33DE2D316EE}" type="datetimeFigureOut">
              <a:rPr lang="ru-RU" smtClean="0"/>
              <a:t>20.02.2011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B9DDFB-0A51-4603-9B8A-0F61E480A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637DB8-EB4A-43DE-A76B-C33DE2D316EE}" type="datetimeFigureOut">
              <a:rPr lang="ru-RU" smtClean="0"/>
              <a:t>20.02.2011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B9DDFB-0A51-4603-9B8A-0F61E480A01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637DB8-EB4A-43DE-A76B-C33DE2D316EE}" type="datetimeFigureOut">
              <a:rPr lang="ru-RU" smtClean="0"/>
              <a:t>20.02.2011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B9DDFB-0A51-4603-9B8A-0F61E480A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637DB8-EB4A-43DE-A76B-C33DE2D316EE}" type="datetimeFigureOut">
              <a:rPr lang="ru-RU" smtClean="0"/>
              <a:t>20.02.2011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B9DDFB-0A51-4603-9B8A-0F61E480A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637DB8-EB4A-43DE-A76B-C33DE2D316EE}" type="datetimeFigureOut">
              <a:rPr lang="ru-RU" smtClean="0"/>
              <a:t>20.02.2011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B9DDFB-0A51-4603-9B8A-0F61E480A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637DB8-EB4A-43DE-A76B-C33DE2D316EE}" type="datetimeFigureOut">
              <a:rPr lang="ru-RU" smtClean="0"/>
              <a:t>20.02.2011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B9DDFB-0A51-4603-9B8A-0F61E480A01E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637DB8-EB4A-43DE-A76B-C33DE2D316EE}" type="datetimeFigureOut">
              <a:rPr lang="ru-RU" smtClean="0"/>
              <a:t>20.02.2011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B9DDFB-0A51-4603-9B8A-0F61E480A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637DB8-EB4A-43DE-A76B-C33DE2D316EE}" type="datetimeFigureOut">
              <a:rPr lang="ru-RU" smtClean="0"/>
              <a:t>20.02.2011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B9DDFB-0A51-4603-9B8A-0F61E480A01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5637DB8-EB4A-43DE-A76B-C33DE2D316EE}" type="datetimeFigureOut">
              <a:rPr lang="ru-RU" smtClean="0"/>
              <a:t>20.02.2011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5B9DDFB-0A51-4603-9B8A-0F61E480A01E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comb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497598"/>
          </a:xfrm>
        </p:spPr>
        <p:txBody>
          <a:bodyPr>
            <a:normAutofit/>
          </a:bodyPr>
          <a:lstStyle/>
          <a:p>
            <a:r>
              <a:rPr lang="ru-RU" sz="6000" dirty="0" smtClean="0"/>
              <a:t>Управление глаголов в немецком языке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86050" y="4071942"/>
            <a:ext cx="6049318" cy="1752600"/>
          </a:xfrm>
        </p:spPr>
        <p:txBody>
          <a:bodyPr/>
          <a:lstStyle/>
          <a:p>
            <a:r>
              <a:rPr lang="ru-RU" dirty="0" smtClean="0"/>
              <a:t>Автор работы учитель немецкого языка МОУ ООШ </a:t>
            </a:r>
            <a:r>
              <a:rPr lang="ru-RU" dirty="0" err="1" smtClean="0"/>
              <a:t>с.Аришка</a:t>
            </a:r>
            <a:r>
              <a:rPr lang="ru-RU" dirty="0" smtClean="0"/>
              <a:t> Шмелева И.В.</a:t>
            </a:r>
            <a:endParaRPr lang="ru-RU" dirty="0"/>
          </a:p>
        </p:txBody>
      </p:sp>
      <p:pic>
        <p:nvPicPr>
          <p:cNvPr id="35842" name="Picture 2" descr="http://im4-tub.yandex.net/i?id=131825269-0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643314"/>
            <a:ext cx="2000264" cy="185738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285728"/>
            <a:ext cx="7406640" cy="142602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5300" dirty="0" err="1" smtClean="0"/>
              <a:t>Übersetzt</a:t>
            </a:r>
            <a:r>
              <a:rPr lang="en-US" sz="5300" dirty="0" smtClean="0"/>
              <a:t> </a:t>
            </a:r>
            <a:r>
              <a:rPr lang="en-US" sz="5300" dirty="0" err="1" smtClean="0"/>
              <a:t>bitte</a:t>
            </a:r>
            <a:r>
              <a:rPr lang="en-US" sz="5300" dirty="0" smtClean="0"/>
              <a:t> ins </a:t>
            </a:r>
            <a:r>
              <a:rPr lang="en-US" sz="5300" dirty="0" err="1" smtClean="0"/>
              <a:t>Russische</a:t>
            </a:r>
            <a:r>
              <a:rPr lang="en-US" sz="5300" dirty="0" smtClean="0"/>
              <a:t/>
            </a:r>
            <a:br>
              <a:rPr lang="en-US" sz="5300" dirty="0" smtClean="0"/>
            </a:br>
            <a:endParaRPr lang="ru-RU" sz="53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1142984"/>
            <a:ext cx="7406640" cy="5357850"/>
          </a:xfrm>
        </p:spPr>
        <p:txBody>
          <a:bodyPr/>
          <a:lstStyle/>
          <a:p>
            <a:pPr marL="541782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Kranke</a:t>
            </a:r>
            <a:r>
              <a:rPr lang="en-US" dirty="0" smtClean="0"/>
              <a:t>  </a:t>
            </a:r>
            <a:r>
              <a:rPr lang="en-US" dirty="0" err="1" smtClean="0"/>
              <a:t>bedarf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 </a:t>
            </a:r>
            <a:r>
              <a:rPr lang="en-US" dirty="0" err="1" smtClean="0"/>
              <a:t>ärztlichen</a:t>
            </a:r>
            <a:r>
              <a:rPr lang="en-US" dirty="0" smtClean="0"/>
              <a:t> </a:t>
            </a:r>
            <a:r>
              <a:rPr lang="en-US" dirty="0" err="1" smtClean="0"/>
              <a:t>Behandlung</a:t>
            </a:r>
            <a:r>
              <a:rPr lang="en-US" dirty="0" smtClean="0"/>
              <a:t>.</a:t>
            </a:r>
          </a:p>
          <a:p>
            <a:pPr marL="541782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Wir</a:t>
            </a:r>
            <a:r>
              <a:rPr lang="en-US" dirty="0" smtClean="0"/>
              <a:t> </a:t>
            </a:r>
            <a:r>
              <a:rPr lang="en-US" dirty="0" err="1" smtClean="0"/>
              <a:t>bedienen</a:t>
            </a:r>
            <a:r>
              <a:rPr lang="en-US" dirty="0" smtClean="0"/>
              <a:t> </a:t>
            </a:r>
            <a:r>
              <a:rPr lang="en-US" dirty="0" err="1" smtClean="0"/>
              <a:t>uns</a:t>
            </a:r>
            <a:r>
              <a:rPr lang="en-US" dirty="0" smtClean="0"/>
              <a:t> des </a:t>
            </a:r>
            <a:r>
              <a:rPr lang="en-US" dirty="0" err="1" smtClean="0"/>
              <a:t>Wörterbuhes</a:t>
            </a:r>
            <a:r>
              <a:rPr lang="en-US" dirty="0" smtClean="0"/>
              <a:t>.</a:t>
            </a:r>
          </a:p>
          <a:p>
            <a:pPr marL="541782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Ich</a:t>
            </a:r>
            <a:r>
              <a:rPr lang="en-US" dirty="0" smtClean="0"/>
              <a:t> bin </a:t>
            </a:r>
            <a:r>
              <a:rPr lang="en-US" dirty="0" err="1" smtClean="0"/>
              <a:t>diesem</a:t>
            </a:r>
            <a:r>
              <a:rPr lang="en-US" dirty="0" smtClean="0"/>
              <a:t> Mann </a:t>
            </a:r>
            <a:r>
              <a:rPr lang="en-US" dirty="0" err="1" smtClean="0"/>
              <a:t>gestern</a:t>
            </a:r>
            <a:r>
              <a:rPr lang="en-US" dirty="0" smtClean="0"/>
              <a:t> </a:t>
            </a:r>
            <a:r>
              <a:rPr lang="en-US" dirty="0" err="1" smtClean="0"/>
              <a:t>begegnet</a:t>
            </a:r>
            <a:r>
              <a:rPr lang="en-US" dirty="0" smtClean="0"/>
              <a:t>.</a:t>
            </a:r>
          </a:p>
          <a:p>
            <a:pPr marL="541782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danke</a:t>
            </a:r>
            <a:r>
              <a:rPr lang="en-US" dirty="0" smtClean="0"/>
              <a:t> dir.</a:t>
            </a:r>
          </a:p>
          <a:p>
            <a:pPr marL="541782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Nimm</a:t>
            </a:r>
            <a:r>
              <a:rPr lang="en-US" dirty="0" smtClean="0"/>
              <a:t> </a:t>
            </a:r>
            <a:r>
              <a:rPr lang="en-US" dirty="0" err="1" smtClean="0"/>
              <a:t>mir</a:t>
            </a:r>
            <a:r>
              <a:rPr lang="en-US" dirty="0" smtClean="0"/>
              <a:t> das </a:t>
            </a:r>
            <a:r>
              <a:rPr lang="en-US" dirty="0" err="1" smtClean="0"/>
              <a:t>Paket</a:t>
            </a:r>
            <a:r>
              <a:rPr lang="en-US" dirty="0" smtClean="0"/>
              <a:t>.</a:t>
            </a:r>
          </a:p>
          <a:p>
            <a:pPr marL="541782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brauche</a:t>
            </a:r>
            <a:r>
              <a:rPr lang="en-US" dirty="0" smtClean="0"/>
              <a:t> </a:t>
            </a:r>
            <a:r>
              <a:rPr lang="en-US" dirty="0" err="1" smtClean="0"/>
              <a:t>einen</a:t>
            </a:r>
            <a:r>
              <a:rPr lang="en-US" dirty="0" smtClean="0"/>
              <a:t>  </a:t>
            </a:r>
            <a:r>
              <a:rPr lang="en-US" dirty="0" err="1" smtClean="0"/>
              <a:t>neuen</a:t>
            </a:r>
            <a:r>
              <a:rPr lang="en-US" dirty="0" smtClean="0"/>
              <a:t> </a:t>
            </a:r>
            <a:r>
              <a:rPr lang="en-US" dirty="0" err="1" smtClean="0"/>
              <a:t>Federhalter</a:t>
            </a:r>
            <a:r>
              <a:rPr lang="en-US" dirty="0" smtClean="0"/>
              <a:t>.</a:t>
            </a:r>
          </a:p>
          <a:p>
            <a:pPr marL="541782" indent="-514350">
              <a:buFont typeface="+mj-lt"/>
              <a:buAutoNum type="arabicPeriod"/>
            </a:pP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beschäftige</a:t>
            </a:r>
            <a:r>
              <a:rPr lang="en-US" dirty="0" smtClean="0"/>
              <a:t> </a:t>
            </a:r>
            <a:r>
              <a:rPr lang="en-US" dirty="0" err="1" smtClean="0"/>
              <a:t>mich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Zeichnen</a:t>
            </a:r>
            <a:r>
              <a:rPr lang="en-US" dirty="0" smtClean="0"/>
              <a:t>.</a:t>
            </a:r>
          </a:p>
          <a:p>
            <a:pPr marL="541782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leide</a:t>
            </a:r>
            <a:r>
              <a:rPr lang="en-US" dirty="0" smtClean="0"/>
              <a:t>  an </a:t>
            </a:r>
            <a:r>
              <a:rPr lang="en-US" dirty="0" err="1" smtClean="0"/>
              <a:t>starken</a:t>
            </a:r>
            <a:r>
              <a:rPr lang="en-US" dirty="0" smtClean="0"/>
              <a:t> </a:t>
            </a:r>
            <a:r>
              <a:rPr lang="en-US" dirty="0" err="1" smtClean="0"/>
              <a:t>Kopfschmerzen</a:t>
            </a:r>
            <a:r>
              <a:rPr lang="en-US" dirty="0" smtClean="0"/>
              <a:t>.</a:t>
            </a:r>
          </a:p>
          <a:p>
            <a:pPr marL="541782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Wir</a:t>
            </a:r>
            <a:r>
              <a:rPr lang="en-US" dirty="0" smtClean="0"/>
              <a:t> </a:t>
            </a:r>
            <a:r>
              <a:rPr lang="en-US" dirty="0" err="1" smtClean="0"/>
              <a:t>erinnern</a:t>
            </a:r>
            <a:r>
              <a:rPr lang="en-US" dirty="0" smtClean="0"/>
              <a:t> </a:t>
            </a:r>
            <a:r>
              <a:rPr lang="en-US" dirty="0" err="1" smtClean="0"/>
              <a:t>uns</a:t>
            </a:r>
            <a:r>
              <a:rPr lang="en-US" dirty="0" smtClean="0"/>
              <a:t> </a:t>
            </a:r>
            <a:r>
              <a:rPr lang="en-US" dirty="0" err="1" smtClean="0"/>
              <a:t>gern</a:t>
            </a:r>
            <a:r>
              <a:rPr lang="en-US" dirty="0" smtClean="0"/>
              <a:t> an </a:t>
            </a:r>
            <a:r>
              <a:rPr lang="en-US" dirty="0" err="1" smtClean="0"/>
              <a:t>unsere</a:t>
            </a:r>
            <a:r>
              <a:rPr lang="en-US" dirty="0" smtClean="0"/>
              <a:t> </a:t>
            </a:r>
            <a:r>
              <a:rPr lang="en-US" dirty="0" err="1" smtClean="0"/>
              <a:t>Schultage</a:t>
            </a:r>
            <a:r>
              <a:rPr lang="en-US" dirty="0" smtClean="0"/>
              <a:t>.</a:t>
            </a:r>
          </a:p>
          <a:p>
            <a:pPr marL="541782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smtClean="0"/>
              <a:t>Die </a:t>
            </a:r>
            <a:r>
              <a:rPr lang="en-US" dirty="0" err="1" smtClean="0"/>
              <a:t>Eltern</a:t>
            </a:r>
            <a:r>
              <a:rPr lang="en-US" dirty="0" smtClean="0"/>
              <a:t> </a:t>
            </a:r>
            <a:r>
              <a:rPr lang="en-US" dirty="0" err="1" smtClean="0"/>
              <a:t>sorgen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mich</a:t>
            </a:r>
            <a:r>
              <a:rPr lang="en-US" dirty="0" smtClean="0"/>
              <a:t>.</a:t>
            </a:r>
          </a:p>
          <a:p>
            <a:pPr marL="541782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freue</a:t>
            </a:r>
            <a:r>
              <a:rPr lang="en-US" dirty="0" smtClean="0"/>
              <a:t> </a:t>
            </a:r>
            <a:r>
              <a:rPr lang="en-US" dirty="0" err="1" smtClean="0"/>
              <a:t>mich</a:t>
            </a:r>
            <a:r>
              <a:rPr lang="en-US" dirty="0" smtClean="0"/>
              <a:t> </a:t>
            </a:r>
            <a:r>
              <a:rPr lang="en-US" dirty="0" err="1" smtClean="0"/>
              <a:t>über</a:t>
            </a:r>
            <a:r>
              <a:rPr lang="en-US" dirty="0" smtClean="0"/>
              <a:t>  die </a:t>
            </a:r>
            <a:r>
              <a:rPr lang="en-US" dirty="0" err="1" smtClean="0"/>
              <a:t>Sommerferien</a:t>
            </a:r>
            <a:r>
              <a:rPr lang="en-US" dirty="0" smtClean="0"/>
              <a:t>.</a:t>
            </a:r>
            <a:endParaRPr lang="en-US" dirty="0" smtClean="0"/>
          </a:p>
          <a:p>
            <a:pPr marL="541782" indent="-514350">
              <a:buFont typeface="+mj-lt"/>
              <a:buAutoNum type="arabicPeriod"/>
            </a:pPr>
            <a:endParaRPr lang="en-US" dirty="0" smtClean="0"/>
          </a:p>
          <a:p>
            <a:pPr marL="541782" indent="-514350">
              <a:buFont typeface="+mj-lt"/>
              <a:buAutoNum type="arabicPeriod"/>
            </a:pPr>
            <a:endParaRPr lang="en-US" dirty="0" smtClean="0"/>
          </a:p>
          <a:p>
            <a:pPr marL="541782" indent="-514350">
              <a:buFont typeface="+mj-lt"/>
              <a:buAutoNum type="arabicPeriod"/>
            </a:pPr>
            <a:endParaRPr lang="en-US" dirty="0" smtClean="0"/>
          </a:p>
          <a:p>
            <a:pPr marL="541782" indent="-514350">
              <a:buFont typeface="+mj-lt"/>
              <a:buAutoNum type="arabicPeriod"/>
            </a:pPr>
            <a:endParaRPr lang="en-US" dirty="0" smtClean="0"/>
          </a:p>
          <a:p>
            <a:pPr marL="541782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750"/>
                            </p:stCondLst>
                            <p:childTnLst>
                              <p:par>
                                <p:cTn id="1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750"/>
                            </p:stCondLst>
                            <p:childTnLst>
                              <p:par>
                                <p:cTn id="2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750"/>
                            </p:stCondLst>
                            <p:childTnLst>
                              <p:par>
                                <p:cTn id="2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750"/>
                            </p:stCondLst>
                            <p:childTnLst>
                              <p:par>
                                <p:cTn id="3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4750"/>
                            </p:stCondLst>
                            <p:childTnLst>
                              <p:par>
                                <p:cTn id="4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6750"/>
                            </p:stCondLst>
                            <p:childTnLst>
                              <p:par>
                                <p:cTn id="4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8750"/>
                            </p:stCondLst>
                            <p:childTnLst>
                              <p:par>
                                <p:cTn id="5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750"/>
                            </p:stCondLst>
                            <p:childTnLst>
                              <p:par>
                                <p:cTn id="6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2750"/>
                            </p:stCondLst>
                            <p:childTnLst>
                              <p:par>
                                <p:cTn id="6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4750"/>
                            </p:stCondLst>
                            <p:childTnLst>
                              <p:par>
                                <p:cTn id="7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750"/>
                            </p:stCondLst>
                            <p:childTnLst>
                              <p:par>
                                <p:cTn id="8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997400"/>
          </a:xfrm>
        </p:spPr>
        <p:txBody>
          <a:bodyPr/>
          <a:lstStyle/>
          <a:p>
            <a:pPr algn="ctr"/>
            <a:r>
              <a:rPr lang="en-US" dirty="0" smtClean="0"/>
              <a:t>RICHTIG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1500174"/>
            <a:ext cx="7406640" cy="4643470"/>
          </a:xfrm>
        </p:spPr>
        <p:txBody>
          <a:bodyPr>
            <a:normAutofit fontScale="92500" lnSpcReduction="10000"/>
          </a:bodyPr>
          <a:lstStyle/>
          <a:p>
            <a:pPr marL="541782" indent="-514350">
              <a:buFont typeface="+mj-lt"/>
              <a:buAutoNum type="arabicPeriod"/>
            </a:pPr>
            <a:r>
              <a:rPr lang="ru-RU" dirty="0" smtClean="0"/>
              <a:t> </a:t>
            </a:r>
            <a:r>
              <a:rPr lang="ru-RU" dirty="0" smtClean="0"/>
              <a:t>Больной нуждается в лечении.</a:t>
            </a:r>
          </a:p>
          <a:p>
            <a:pPr marL="541782" indent="-514350">
              <a:buFont typeface="+mj-lt"/>
              <a:buAutoNum type="arabicPeriod"/>
            </a:pPr>
            <a:r>
              <a:rPr lang="ru-RU" dirty="0" smtClean="0"/>
              <a:t> </a:t>
            </a:r>
            <a:r>
              <a:rPr lang="ru-RU" dirty="0" smtClean="0"/>
              <a:t>Мы пользуемся словарём.</a:t>
            </a:r>
          </a:p>
          <a:p>
            <a:pPr marL="541782" indent="-514350">
              <a:buFont typeface="+mj-lt"/>
              <a:buAutoNum type="arabicPeriod"/>
            </a:pPr>
            <a:r>
              <a:rPr lang="ru-RU" dirty="0" smtClean="0"/>
              <a:t> </a:t>
            </a:r>
            <a:r>
              <a:rPr lang="ru-RU" dirty="0" smtClean="0"/>
              <a:t>Я встретил вчера этого мужчину.</a:t>
            </a:r>
          </a:p>
          <a:p>
            <a:pPr marL="541782" indent="-514350">
              <a:buFont typeface="+mj-lt"/>
              <a:buAutoNum type="arabicPeriod"/>
            </a:pPr>
            <a:r>
              <a:rPr lang="ru-RU" dirty="0" smtClean="0"/>
              <a:t> </a:t>
            </a:r>
            <a:r>
              <a:rPr lang="ru-RU" dirty="0" smtClean="0"/>
              <a:t>Благодарю тебя.</a:t>
            </a:r>
          </a:p>
          <a:p>
            <a:pPr marL="541782" indent="-514350">
              <a:buFont typeface="+mj-lt"/>
              <a:buAutoNum type="arabicPeriod"/>
            </a:pPr>
            <a:r>
              <a:rPr lang="ru-RU" dirty="0" smtClean="0"/>
              <a:t> </a:t>
            </a:r>
            <a:r>
              <a:rPr lang="ru-RU" dirty="0" smtClean="0"/>
              <a:t>Возьми у меня этот пакет.</a:t>
            </a:r>
          </a:p>
          <a:p>
            <a:pPr marL="541782" indent="-514350">
              <a:buFont typeface="+mj-lt"/>
              <a:buAutoNum type="arabicPeriod"/>
            </a:pPr>
            <a:r>
              <a:rPr lang="ru-RU" dirty="0" smtClean="0"/>
              <a:t> </a:t>
            </a:r>
            <a:r>
              <a:rPr lang="ru-RU" dirty="0" smtClean="0"/>
              <a:t>Мне нужна новая ручка.</a:t>
            </a:r>
          </a:p>
          <a:p>
            <a:pPr marL="541782" indent="-514350">
              <a:buFont typeface="+mj-lt"/>
              <a:buAutoNum type="arabicPeriod"/>
            </a:pPr>
            <a:r>
              <a:rPr lang="ru-RU" dirty="0" smtClean="0"/>
              <a:t> </a:t>
            </a:r>
            <a:r>
              <a:rPr lang="ru-RU" dirty="0" smtClean="0"/>
              <a:t>Я занимаюсь черчением.</a:t>
            </a:r>
          </a:p>
          <a:p>
            <a:pPr marL="541782" indent="-514350">
              <a:buFont typeface="+mj-lt"/>
              <a:buAutoNum type="arabicPeriod"/>
            </a:pPr>
            <a:r>
              <a:rPr lang="ru-RU" dirty="0" smtClean="0"/>
              <a:t>Я  страдаю сильными головными болями. </a:t>
            </a:r>
          </a:p>
          <a:p>
            <a:pPr marL="541782" indent="-514350">
              <a:buFont typeface="+mj-lt"/>
              <a:buAutoNum type="arabicPeriod"/>
            </a:pPr>
            <a:r>
              <a:rPr lang="ru-RU" dirty="0" smtClean="0"/>
              <a:t>Мы любим вспоминать о своих школьных днях</a:t>
            </a:r>
          </a:p>
          <a:p>
            <a:pPr marL="541782" indent="-514350">
              <a:buFont typeface="+mj-lt"/>
              <a:buAutoNum type="arabicPeriod"/>
            </a:pPr>
            <a:r>
              <a:rPr lang="ru-RU" dirty="0" smtClean="0"/>
              <a:t>Родители заботятся обо мне.</a:t>
            </a:r>
          </a:p>
          <a:p>
            <a:pPr marL="541782" indent="-514350">
              <a:buFont typeface="+mj-lt"/>
              <a:buAutoNum type="arabicPeriod"/>
            </a:pPr>
            <a:r>
              <a:rPr lang="ru-RU" dirty="0" smtClean="0"/>
              <a:t>Я радуюсь летним каникулам</a:t>
            </a:r>
          </a:p>
          <a:p>
            <a:pPr marL="541782" indent="-514350">
              <a:buFont typeface="+mj-lt"/>
              <a:buAutoNum type="arabicPeriod"/>
            </a:pPr>
            <a:endParaRPr lang="ru-RU" dirty="0" smtClean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2000"/>
                            </p:stCondLst>
                            <p:childTnLst>
                              <p:par>
                                <p:cTn id="4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4000"/>
                            </p:stCondLst>
                            <p:childTnLst>
                              <p:par>
                                <p:cTn id="5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6000"/>
                            </p:stCondLst>
                            <p:childTnLst>
                              <p:par>
                                <p:cTn id="6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8000"/>
                            </p:stCondLst>
                            <p:childTnLst>
                              <p:par>
                                <p:cTn id="6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0"/>
                            </p:stCondLst>
                            <p:childTnLst>
                              <p:par>
                                <p:cTn id="7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2000"/>
                            </p:stCondLst>
                            <p:childTnLst>
                              <p:par>
                                <p:cTn id="8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997400"/>
          </a:xfrm>
        </p:spPr>
        <p:txBody>
          <a:bodyPr/>
          <a:lstStyle/>
          <a:p>
            <a:pPr algn="ctr"/>
            <a:r>
              <a:rPr lang="en-US" dirty="0" err="1" smtClean="0"/>
              <a:t>Antworten</a:t>
            </a:r>
            <a:r>
              <a:rPr lang="en-US" dirty="0" smtClean="0"/>
              <a:t> die </a:t>
            </a:r>
            <a:r>
              <a:rPr lang="en-US" dirty="0" err="1" smtClean="0"/>
              <a:t>Frage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1714488"/>
            <a:ext cx="7406640" cy="3929090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 smtClean="0"/>
              <a:t> Was </a:t>
            </a:r>
            <a:r>
              <a:rPr lang="en-US" sz="3600" dirty="0" err="1" smtClean="0"/>
              <a:t>steht</a:t>
            </a:r>
            <a:r>
              <a:rPr lang="en-US" sz="3600" dirty="0" smtClean="0"/>
              <a:t> an </a:t>
            </a:r>
            <a:r>
              <a:rPr lang="en-US" sz="3600" dirty="0" err="1" smtClean="0"/>
              <a:t>erster</a:t>
            </a:r>
            <a:r>
              <a:rPr lang="en-US" sz="3600" dirty="0" smtClean="0"/>
              <a:t> </a:t>
            </a:r>
            <a:r>
              <a:rPr lang="en-US" sz="3600" dirty="0" err="1" smtClean="0"/>
              <a:t>Stelle</a:t>
            </a:r>
            <a:r>
              <a:rPr lang="en-US" sz="3600" dirty="0" smtClean="0"/>
              <a:t> </a:t>
            </a:r>
            <a:r>
              <a:rPr lang="en-US" sz="3600" dirty="0" err="1" smtClean="0"/>
              <a:t>der</a:t>
            </a:r>
            <a:r>
              <a:rPr lang="en-US" sz="3600" dirty="0" smtClean="0"/>
              <a:t> </a:t>
            </a:r>
            <a:r>
              <a:rPr lang="en-US" sz="3600" dirty="0" err="1" smtClean="0"/>
              <a:t>Traumberufe</a:t>
            </a:r>
            <a:r>
              <a:rPr lang="en-US" sz="3600" dirty="0" smtClean="0"/>
              <a:t> </a:t>
            </a:r>
            <a:r>
              <a:rPr lang="en-US" sz="3600" dirty="0" err="1" smtClean="0"/>
              <a:t>bei</a:t>
            </a:r>
            <a:r>
              <a:rPr lang="en-US" sz="3600" dirty="0" smtClean="0"/>
              <a:t> </a:t>
            </a:r>
            <a:r>
              <a:rPr lang="en-US" sz="3600" dirty="0" err="1" smtClean="0"/>
              <a:t>Jungen</a:t>
            </a:r>
            <a:r>
              <a:rPr lang="en-US" sz="3600" dirty="0" smtClean="0"/>
              <a:t>  und </a:t>
            </a:r>
            <a:r>
              <a:rPr lang="en-US" sz="3600" dirty="0" err="1" smtClean="0"/>
              <a:t>Mädchen</a:t>
            </a:r>
            <a:r>
              <a:rPr lang="en-US" sz="3600" dirty="0" smtClean="0"/>
              <a:t>?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 </a:t>
            </a:r>
            <a:r>
              <a:rPr lang="en-US" sz="3600" dirty="0" err="1" smtClean="0"/>
              <a:t>Wie</a:t>
            </a:r>
            <a:r>
              <a:rPr lang="en-US" sz="3600" dirty="0" smtClean="0"/>
              <a:t> </a:t>
            </a:r>
            <a:r>
              <a:rPr lang="en-US" sz="3600" dirty="0" err="1" smtClean="0"/>
              <a:t>ist</a:t>
            </a:r>
            <a:r>
              <a:rPr lang="en-US" sz="3600" dirty="0" smtClean="0"/>
              <a:t> </a:t>
            </a:r>
            <a:r>
              <a:rPr lang="en-US" sz="3600" dirty="0" err="1" smtClean="0"/>
              <a:t>dein</a:t>
            </a:r>
            <a:r>
              <a:rPr lang="en-US" sz="3600" dirty="0" smtClean="0"/>
              <a:t> </a:t>
            </a:r>
            <a:r>
              <a:rPr lang="en-US" sz="3600" dirty="0" err="1" smtClean="0"/>
              <a:t>Traumberuf</a:t>
            </a:r>
            <a:r>
              <a:rPr lang="en-US" sz="3600" dirty="0" smtClean="0"/>
              <a:t>?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 </a:t>
            </a:r>
            <a:r>
              <a:rPr lang="en-US" sz="3600" dirty="0" smtClean="0"/>
              <a:t>Hast du </a:t>
            </a:r>
            <a:r>
              <a:rPr lang="en-US" sz="3600" dirty="0" err="1" smtClean="0"/>
              <a:t>schon</a:t>
            </a:r>
            <a:r>
              <a:rPr lang="en-US" sz="3600" dirty="0" smtClean="0"/>
              <a:t> </a:t>
            </a:r>
            <a:r>
              <a:rPr lang="en-US" sz="3600" dirty="0" err="1" smtClean="0"/>
              <a:t>deinen</a:t>
            </a:r>
            <a:r>
              <a:rPr lang="en-US" sz="3600" dirty="0" smtClean="0"/>
              <a:t> </a:t>
            </a:r>
            <a:r>
              <a:rPr lang="en-US" sz="3600" dirty="0" err="1" smtClean="0"/>
              <a:t>Beruf</a:t>
            </a:r>
            <a:r>
              <a:rPr lang="en-US" sz="3600" dirty="0" smtClean="0"/>
              <a:t> </a:t>
            </a:r>
            <a:r>
              <a:rPr lang="en-US" sz="3600" dirty="0" err="1" smtClean="0"/>
              <a:t>gewählt</a:t>
            </a:r>
            <a:r>
              <a:rPr lang="en-US" sz="3600" dirty="0" smtClean="0"/>
              <a:t>?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 </a:t>
            </a:r>
            <a:r>
              <a:rPr lang="en-US" sz="3600" dirty="0" err="1" smtClean="0"/>
              <a:t>Warum</a:t>
            </a:r>
            <a:r>
              <a:rPr lang="en-US" sz="3600" dirty="0" smtClean="0"/>
              <a:t> hast du </a:t>
            </a:r>
            <a:r>
              <a:rPr lang="en-US" sz="3600" dirty="0" err="1" smtClean="0"/>
              <a:t>diesen</a:t>
            </a:r>
            <a:r>
              <a:rPr lang="en-US" sz="3600" dirty="0" smtClean="0"/>
              <a:t> </a:t>
            </a:r>
            <a:r>
              <a:rPr lang="en-US" sz="3600" dirty="0" err="1" smtClean="0"/>
              <a:t>Beruf</a:t>
            </a:r>
            <a:r>
              <a:rPr lang="en-US" sz="3600" dirty="0" smtClean="0"/>
              <a:t> </a:t>
            </a:r>
            <a:r>
              <a:rPr lang="en-US" sz="3600" dirty="0" err="1" smtClean="0"/>
              <a:t>gewählt</a:t>
            </a:r>
            <a:r>
              <a:rPr lang="en-US" sz="3600" dirty="0" smtClean="0"/>
              <a:t>?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 </a:t>
            </a:r>
            <a:r>
              <a:rPr lang="en-US" sz="3600" dirty="0" smtClean="0"/>
              <a:t>Was  </a:t>
            </a:r>
            <a:r>
              <a:rPr lang="en-US" sz="3600" dirty="0" err="1" smtClean="0"/>
              <a:t>ist</a:t>
            </a:r>
            <a:r>
              <a:rPr lang="en-US" sz="3600" dirty="0" smtClean="0"/>
              <a:t> </a:t>
            </a:r>
            <a:r>
              <a:rPr lang="en-US" sz="3600" dirty="0" err="1" smtClean="0"/>
              <a:t>für</a:t>
            </a:r>
            <a:r>
              <a:rPr lang="en-US" sz="3600" dirty="0" smtClean="0"/>
              <a:t> die  </a:t>
            </a:r>
            <a:r>
              <a:rPr lang="en-US" sz="3600" dirty="0" err="1" smtClean="0"/>
              <a:t>Berufswahl</a:t>
            </a:r>
            <a:r>
              <a:rPr lang="en-US" sz="3600" dirty="0" smtClean="0"/>
              <a:t> </a:t>
            </a:r>
            <a:r>
              <a:rPr lang="en-US" sz="3600" dirty="0" err="1" smtClean="0"/>
              <a:t>wichtig</a:t>
            </a:r>
            <a:r>
              <a:rPr lang="en-US" sz="3600" dirty="0" smtClean="0"/>
              <a:t>?</a:t>
            </a:r>
            <a:endParaRPr lang="en-US" sz="3600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6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6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6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6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6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6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6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854920"/>
          </a:xfrm>
        </p:spPr>
        <p:txBody>
          <a:bodyPr>
            <a:normAutofit/>
          </a:bodyPr>
          <a:lstStyle/>
          <a:p>
            <a:r>
              <a:rPr lang="ru-RU" sz="7200" dirty="0" smtClean="0"/>
              <a:t>Беспредложное употребление  глаголов</a:t>
            </a:r>
            <a:endParaRPr lang="ru-RU" sz="7200" dirty="0"/>
          </a:p>
        </p:txBody>
      </p:sp>
      <p:pic>
        <p:nvPicPr>
          <p:cNvPr id="38914" name="Picture 2" descr="http://im0-tub.yandex.net/i?id=68356350-10"/>
          <p:cNvPicPr>
            <a:picLocks noChangeAspect="1" noChangeArrowheads="1"/>
          </p:cNvPicPr>
          <p:nvPr/>
        </p:nvPicPr>
        <p:blipFill>
          <a:blip r:embed="rId2">
            <a:lum contrast="40000"/>
          </a:blip>
          <a:srcRect/>
          <a:stretch>
            <a:fillRect/>
          </a:stretch>
        </p:blipFill>
        <p:spPr bwMode="auto">
          <a:xfrm>
            <a:off x="5857884" y="3357562"/>
            <a:ext cx="2357454" cy="264320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500042"/>
            <a:ext cx="7620954" cy="564360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Родительным падежом без предлога управляют следующие глаголы:</a:t>
            </a:r>
          </a:p>
          <a:p>
            <a:endParaRPr lang="ru-RU" sz="3200" b="1" dirty="0" smtClean="0"/>
          </a:p>
          <a:p>
            <a:endParaRPr lang="ru-RU" sz="3200" b="1" dirty="0" smtClean="0"/>
          </a:p>
          <a:p>
            <a:r>
              <a:rPr lang="en-US" sz="2800" dirty="0" err="1" smtClean="0"/>
              <a:t>bedürfen</a:t>
            </a:r>
            <a:r>
              <a:rPr lang="en-US" sz="2800" dirty="0" smtClean="0"/>
              <a:t>-</a:t>
            </a:r>
            <a:r>
              <a:rPr lang="ru-RU" sz="2800" dirty="0" smtClean="0"/>
              <a:t>нуждаться   </a:t>
            </a:r>
            <a:r>
              <a:rPr lang="en-US" sz="2800" dirty="0" err="1" smtClean="0"/>
              <a:t>sich</a:t>
            </a:r>
            <a:r>
              <a:rPr lang="en-US" sz="2800" dirty="0" smtClean="0"/>
              <a:t> </a:t>
            </a:r>
            <a:r>
              <a:rPr lang="en-US" sz="2800" dirty="0" err="1" smtClean="0"/>
              <a:t>bedienen</a:t>
            </a:r>
            <a:r>
              <a:rPr lang="en-US" sz="2800" dirty="0" smtClean="0"/>
              <a:t>-</a:t>
            </a:r>
            <a:r>
              <a:rPr lang="ru-RU" sz="2800" dirty="0" smtClean="0"/>
              <a:t>пользоваться</a:t>
            </a:r>
            <a:endParaRPr lang="en-US" sz="2800" dirty="0" smtClean="0"/>
          </a:p>
          <a:p>
            <a:r>
              <a:rPr lang="ru-RU" sz="3200" dirty="0" smtClean="0"/>
              <a:t>(</a:t>
            </a:r>
            <a:r>
              <a:rPr lang="en-US" sz="2400" dirty="0" err="1" smtClean="0"/>
              <a:t>Der</a:t>
            </a:r>
            <a:r>
              <a:rPr lang="en-US" sz="2400" dirty="0" smtClean="0"/>
              <a:t> </a:t>
            </a:r>
            <a:r>
              <a:rPr lang="en-US" sz="2400" dirty="0" err="1" smtClean="0"/>
              <a:t>Kranke</a:t>
            </a:r>
            <a:r>
              <a:rPr lang="en-US" sz="2400" dirty="0" smtClean="0"/>
              <a:t> </a:t>
            </a:r>
            <a:r>
              <a:rPr lang="en-US" sz="2400" dirty="0" err="1" smtClean="0"/>
              <a:t>bedarf</a:t>
            </a:r>
            <a:r>
              <a:rPr lang="en-US" sz="2400" dirty="0" smtClean="0"/>
              <a:t> </a:t>
            </a:r>
            <a:r>
              <a:rPr lang="en-US" sz="2400" dirty="0" err="1" smtClean="0"/>
              <a:t>der</a:t>
            </a:r>
            <a:r>
              <a:rPr lang="en-US" sz="2400" dirty="0" smtClean="0"/>
              <a:t>      (</a:t>
            </a:r>
            <a:r>
              <a:rPr lang="en-US" sz="2400" dirty="0" err="1" smtClean="0"/>
              <a:t>Wir</a:t>
            </a:r>
            <a:r>
              <a:rPr lang="en-US" sz="2400" dirty="0" smtClean="0"/>
              <a:t>  </a:t>
            </a:r>
            <a:r>
              <a:rPr lang="en-US" sz="2400" dirty="0" err="1" smtClean="0"/>
              <a:t>bedienen</a:t>
            </a:r>
            <a:r>
              <a:rPr lang="en-US" sz="2400" dirty="0" smtClean="0"/>
              <a:t> </a:t>
            </a:r>
            <a:r>
              <a:rPr lang="en-US" sz="2400" dirty="0" err="1" smtClean="0"/>
              <a:t>uns</a:t>
            </a:r>
            <a:r>
              <a:rPr lang="en-US" sz="2400" dirty="0" smtClean="0"/>
              <a:t> des </a:t>
            </a:r>
            <a:r>
              <a:rPr lang="en-US" sz="2400" dirty="0" err="1" smtClean="0"/>
              <a:t>Wör</a:t>
            </a:r>
            <a:r>
              <a:rPr lang="en-US" sz="2400" dirty="0" smtClean="0"/>
              <a:t>-</a:t>
            </a:r>
          </a:p>
          <a:p>
            <a:r>
              <a:rPr lang="en-US" sz="2400" dirty="0" err="1" smtClean="0"/>
              <a:t>ärztlichen</a:t>
            </a:r>
            <a:r>
              <a:rPr lang="en-US" sz="2400" dirty="0" smtClean="0"/>
              <a:t> </a:t>
            </a:r>
            <a:r>
              <a:rPr lang="en-US" sz="2400" dirty="0" err="1" smtClean="0"/>
              <a:t>Behandlung</a:t>
            </a:r>
            <a:r>
              <a:rPr lang="en-US" sz="2400" dirty="0" smtClean="0"/>
              <a:t>)          </a:t>
            </a:r>
            <a:r>
              <a:rPr lang="en-US" sz="2400" dirty="0" err="1" smtClean="0"/>
              <a:t>terbuches</a:t>
            </a:r>
            <a:r>
              <a:rPr lang="en-US" sz="2400" dirty="0" smtClean="0"/>
              <a:t>)</a:t>
            </a:r>
          </a:p>
          <a:p>
            <a:endParaRPr lang="ru-RU" sz="32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2500298" y="1714488"/>
            <a:ext cx="1285884" cy="7143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H="1">
            <a:off x="5464975" y="1750207"/>
            <a:ext cx="1285884" cy="64294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64" name="Picture 4" descr="http://im4-tub.yandex.net/i?id=112201570-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4643446"/>
            <a:ext cx="2357454" cy="171451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500"/>
                            </p:stCondLst>
                            <p:childTnLst>
                              <p:par>
                                <p:cTn id="2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428604"/>
            <a:ext cx="7406640" cy="5324500"/>
          </a:xfrm>
        </p:spPr>
        <p:txBody>
          <a:bodyPr/>
          <a:lstStyle/>
          <a:p>
            <a:r>
              <a:rPr lang="ru-RU" sz="2800" b="1" dirty="0" smtClean="0"/>
              <a:t>Дательным  падежом без предлога управляют следующие глаголы:</a:t>
            </a:r>
            <a:r>
              <a:rPr lang="en-US" sz="2000" b="1" dirty="0" smtClean="0"/>
              <a:t>   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err="1" smtClean="0"/>
              <a:t>begegnen</a:t>
            </a:r>
            <a:r>
              <a:rPr lang="en-US" sz="2000" dirty="0" smtClean="0"/>
              <a:t>- </a:t>
            </a:r>
            <a:r>
              <a:rPr lang="ru-RU" sz="2000" dirty="0" smtClean="0"/>
              <a:t>встречать         </a:t>
            </a:r>
            <a:r>
              <a:rPr lang="en-US" sz="2000" dirty="0" err="1" smtClean="0"/>
              <a:t>folgen</a:t>
            </a:r>
            <a:r>
              <a:rPr lang="en-US" sz="2000" dirty="0" smtClean="0"/>
              <a:t>-</a:t>
            </a:r>
            <a:r>
              <a:rPr lang="ru-RU" sz="2000" dirty="0" smtClean="0"/>
              <a:t>следовать       </a:t>
            </a:r>
            <a:r>
              <a:rPr lang="en-US" sz="2000" dirty="0" err="1" smtClean="0"/>
              <a:t>danken</a:t>
            </a:r>
            <a:r>
              <a:rPr lang="en-US" sz="2000" dirty="0" smtClean="0"/>
              <a:t>-</a:t>
            </a:r>
            <a:r>
              <a:rPr lang="ru-RU" sz="2000" dirty="0" smtClean="0"/>
              <a:t>благодарить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              </a:t>
            </a:r>
          </a:p>
          <a:p>
            <a:endParaRPr lang="ru-RU" sz="2000" dirty="0" smtClean="0"/>
          </a:p>
          <a:p>
            <a:r>
              <a:rPr lang="ru-RU" sz="2000" dirty="0" smtClean="0"/>
              <a:t>                   </a:t>
            </a:r>
            <a:r>
              <a:rPr lang="en-US" sz="2000" dirty="0" err="1" smtClean="0"/>
              <a:t>gratulieren</a:t>
            </a:r>
            <a:r>
              <a:rPr lang="en-US" sz="2000" dirty="0" smtClean="0"/>
              <a:t> </a:t>
            </a:r>
            <a:r>
              <a:rPr lang="en-US" sz="2000" dirty="0" err="1" smtClean="0"/>
              <a:t>zu</a:t>
            </a:r>
            <a:r>
              <a:rPr lang="en-US" sz="2000" dirty="0" smtClean="0"/>
              <a:t>-</a:t>
            </a:r>
            <a:r>
              <a:rPr lang="ru-RU" sz="2000" dirty="0" smtClean="0"/>
              <a:t>поздравлять          </a:t>
            </a:r>
            <a:r>
              <a:rPr lang="en-US" sz="2000" dirty="0" err="1" smtClean="0"/>
              <a:t>nehmen</a:t>
            </a:r>
            <a:r>
              <a:rPr lang="en-US" sz="2000" dirty="0" smtClean="0"/>
              <a:t>-</a:t>
            </a:r>
            <a:r>
              <a:rPr lang="ru-RU" sz="2000" dirty="0" smtClean="0"/>
              <a:t>брать</a:t>
            </a:r>
            <a:endParaRPr lang="ru-RU" sz="2800" dirty="0" smtClean="0"/>
          </a:p>
          <a:p>
            <a:endParaRPr lang="ru-RU" sz="2800" b="1" dirty="0" smtClean="0"/>
          </a:p>
          <a:p>
            <a:endParaRPr lang="ru-RU" sz="2800" dirty="0" smtClean="0"/>
          </a:p>
        </p:txBody>
      </p:sp>
      <p:cxnSp>
        <p:nvCxnSpPr>
          <p:cNvPr id="6" name="Прямая со стрелкой 5"/>
          <p:cNvCxnSpPr/>
          <p:nvPr/>
        </p:nvCxnSpPr>
        <p:spPr>
          <a:xfrm rot="5400000">
            <a:off x="2250265" y="1535893"/>
            <a:ext cx="785818" cy="4286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4393405" y="1678769"/>
            <a:ext cx="92869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6200000" flipH="1">
            <a:off x="6107917" y="1250141"/>
            <a:ext cx="857256" cy="78581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>
            <a:off x="2393141" y="2536025"/>
            <a:ext cx="264320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6200000" flipH="1">
            <a:off x="4750595" y="2536025"/>
            <a:ext cx="2714644" cy="714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986" name="Picture 2" descr="http://im5-tub.yandex.net/i?id=161957944-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4572008"/>
            <a:ext cx="1857388" cy="19288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500042"/>
            <a:ext cx="7406640" cy="5429288"/>
          </a:xfrm>
        </p:spPr>
        <p:txBody>
          <a:bodyPr/>
          <a:lstStyle/>
          <a:p>
            <a:r>
              <a:rPr lang="ru-RU" sz="2400" b="1" dirty="0" smtClean="0"/>
              <a:t>Винительным   </a:t>
            </a:r>
            <a:r>
              <a:rPr lang="ru-RU" sz="2400" b="1" dirty="0" smtClean="0"/>
              <a:t>падежом без предлога управляют следующие глаголы:</a:t>
            </a:r>
            <a:r>
              <a:rPr lang="en-US" sz="1800" b="1" dirty="0" smtClean="0"/>
              <a:t>   </a:t>
            </a:r>
            <a:endParaRPr lang="en-US" sz="1800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en-US" dirty="0" err="1" smtClean="0"/>
              <a:t>brauchen</a:t>
            </a:r>
            <a:r>
              <a:rPr lang="en-US" dirty="0" smtClean="0"/>
              <a:t>-</a:t>
            </a:r>
            <a:r>
              <a:rPr lang="ru-RU" dirty="0" smtClean="0"/>
              <a:t>нуждаться</a:t>
            </a:r>
            <a:r>
              <a:rPr lang="en-US" dirty="0" smtClean="0"/>
              <a:t>      </a:t>
            </a:r>
            <a:r>
              <a:rPr lang="en-US" dirty="0" err="1" smtClean="0"/>
              <a:t>betreten</a:t>
            </a:r>
            <a:r>
              <a:rPr lang="en-US" dirty="0" smtClean="0"/>
              <a:t>-</a:t>
            </a:r>
            <a:r>
              <a:rPr lang="ru-RU" dirty="0" err="1" smtClean="0"/>
              <a:t>входить,вступать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                             </a:t>
            </a:r>
            <a:r>
              <a:rPr lang="en-US" dirty="0" err="1" smtClean="0"/>
              <a:t>stören</a:t>
            </a:r>
            <a:r>
              <a:rPr lang="en-US" dirty="0" smtClean="0"/>
              <a:t>- </a:t>
            </a:r>
            <a:r>
              <a:rPr lang="ru-RU" dirty="0" smtClean="0"/>
              <a:t>мешать, препятствовать</a:t>
            </a:r>
            <a:endParaRPr lang="en-US" dirty="0" smtClean="0"/>
          </a:p>
          <a:p>
            <a:r>
              <a:rPr lang="ru-RU" dirty="0" smtClean="0"/>
              <a:t>            </a:t>
            </a:r>
            <a:endParaRPr lang="ru-RU" dirty="0" smtClean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2393141" y="1607331"/>
            <a:ext cx="1143008" cy="3571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6200000" flipH="1">
            <a:off x="5357818" y="1357298"/>
            <a:ext cx="1071570" cy="64294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3357554" y="2285992"/>
            <a:ext cx="257176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034" name="Picture 2" descr="http://im5-tub.yandex.net/i?id=43107944-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3643314"/>
            <a:ext cx="1714512" cy="271464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000"/>
                            </p:stCondLst>
                            <p:childTnLst>
                              <p:par>
                                <p:cTn id="5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3" dur="2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4212110"/>
          </a:xfrm>
        </p:spPr>
        <p:txBody>
          <a:bodyPr>
            <a:normAutofit/>
          </a:bodyPr>
          <a:lstStyle/>
          <a:p>
            <a:r>
              <a:rPr lang="ru-RU" sz="7200" dirty="0" smtClean="0"/>
              <a:t>Предложное управление глаголов</a:t>
            </a:r>
            <a:endParaRPr lang="ru-RU" sz="7200" dirty="0"/>
          </a:p>
        </p:txBody>
      </p:sp>
      <p:pic>
        <p:nvPicPr>
          <p:cNvPr id="43010" name="Picture 2" descr="http://im0-tub.yandex.net/i?id=163479551-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3714752"/>
            <a:ext cx="2357454" cy="207170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25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357166"/>
            <a:ext cx="7406640" cy="6000792"/>
          </a:xfrm>
        </p:spPr>
        <p:txBody>
          <a:bodyPr/>
          <a:lstStyle/>
          <a:p>
            <a:r>
              <a:rPr lang="ru-RU" sz="3600" b="1" dirty="0" smtClean="0"/>
              <a:t>Дательным падежом после соответствующих предлогов  управляют глаголы:   </a:t>
            </a:r>
          </a:p>
          <a:p>
            <a:r>
              <a:rPr lang="en-US" dirty="0" smtClean="0"/>
              <a:t> </a:t>
            </a:r>
            <a:r>
              <a:rPr lang="en-US" sz="3200" dirty="0" err="1" smtClean="0"/>
              <a:t>mit-sich</a:t>
            </a:r>
            <a:r>
              <a:rPr lang="en-US" sz="3200" dirty="0" smtClean="0"/>
              <a:t> </a:t>
            </a:r>
            <a:r>
              <a:rPr lang="en-US" sz="3200" dirty="0" err="1" smtClean="0"/>
              <a:t>beschäftigen</a:t>
            </a:r>
            <a:r>
              <a:rPr lang="en-US" sz="3200" dirty="0" smtClean="0"/>
              <a:t> </a:t>
            </a:r>
            <a:r>
              <a:rPr lang="en-US" sz="3200" dirty="0" err="1" smtClean="0"/>
              <a:t>mit</a:t>
            </a:r>
            <a:r>
              <a:rPr lang="en-US" sz="3200" dirty="0" smtClean="0"/>
              <a:t>-</a:t>
            </a:r>
            <a:r>
              <a:rPr lang="ru-RU" sz="3200" dirty="0" smtClean="0"/>
              <a:t>заниматься </a:t>
            </a:r>
            <a:r>
              <a:rPr lang="ru-RU" sz="3200" dirty="0" err="1" smtClean="0"/>
              <a:t>чем.л</a:t>
            </a:r>
            <a:endParaRPr lang="ru-RU" sz="3200" dirty="0" smtClean="0"/>
          </a:p>
          <a:p>
            <a:r>
              <a:rPr lang="en-US" sz="3200" dirty="0" smtClean="0"/>
              <a:t> </a:t>
            </a:r>
            <a:r>
              <a:rPr lang="en-US" sz="3200" dirty="0" err="1" smtClean="0"/>
              <a:t>nach</a:t>
            </a:r>
            <a:r>
              <a:rPr lang="en-US" sz="3200" dirty="0" smtClean="0"/>
              <a:t>- </a:t>
            </a:r>
            <a:r>
              <a:rPr lang="en-US" sz="3200" dirty="0" err="1" smtClean="0"/>
              <a:t>fragen</a:t>
            </a:r>
            <a:r>
              <a:rPr lang="en-US" sz="3200" dirty="0" smtClean="0"/>
              <a:t> </a:t>
            </a:r>
            <a:r>
              <a:rPr lang="en-US" sz="3200" dirty="0" err="1" smtClean="0"/>
              <a:t>nach</a:t>
            </a:r>
            <a:r>
              <a:rPr lang="en-US" sz="3200" dirty="0" smtClean="0"/>
              <a:t>-</a:t>
            </a:r>
            <a:r>
              <a:rPr lang="ru-RU" sz="3200" dirty="0" smtClean="0"/>
              <a:t>спрашивать о </a:t>
            </a:r>
            <a:r>
              <a:rPr lang="ru-RU" sz="3200" dirty="0" err="1" smtClean="0"/>
              <a:t>чем.л</a:t>
            </a:r>
            <a:r>
              <a:rPr lang="ru-RU" sz="3200" dirty="0" smtClean="0"/>
              <a:t>.</a:t>
            </a:r>
          </a:p>
          <a:p>
            <a:r>
              <a:rPr lang="en-US" sz="3200" dirty="0" smtClean="0"/>
              <a:t> </a:t>
            </a:r>
            <a:r>
              <a:rPr lang="en-US" sz="3200" dirty="0" smtClean="0"/>
              <a:t>von- </a:t>
            </a:r>
            <a:r>
              <a:rPr lang="en-US" sz="3200" dirty="0" err="1" smtClean="0"/>
              <a:t>sich</a:t>
            </a:r>
            <a:r>
              <a:rPr lang="en-US" sz="3200" dirty="0" smtClean="0"/>
              <a:t> </a:t>
            </a:r>
            <a:r>
              <a:rPr lang="en-US" sz="3200" dirty="0" err="1" smtClean="0"/>
              <a:t>verabschieden</a:t>
            </a:r>
            <a:r>
              <a:rPr lang="en-US" sz="3200" dirty="0" smtClean="0"/>
              <a:t> von- </a:t>
            </a:r>
            <a:r>
              <a:rPr lang="ru-RU" sz="3200" dirty="0" smtClean="0"/>
              <a:t>прощаться с кем л.</a:t>
            </a:r>
          </a:p>
          <a:p>
            <a:r>
              <a:rPr lang="en-US" sz="3200" dirty="0" smtClean="0"/>
              <a:t> </a:t>
            </a:r>
            <a:r>
              <a:rPr lang="en-US" sz="3200" dirty="0" smtClean="0"/>
              <a:t>an- </a:t>
            </a:r>
            <a:r>
              <a:rPr lang="en-US" sz="3200" dirty="0" err="1" smtClean="0"/>
              <a:t>leiden</a:t>
            </a:r>
            <a:r>
              <a:rPr lang="en-US" sz="3200" dirty="0" smtClean="0"/>
              <a:t> an-</a:t>
            </a:r>
            <a:r>
              <a:rPr lang="ru-RU" sz="3200" dirty="0" smtClean="0"/>
              <a:t>страдать от чего </a:t>
            </a:r>
            <a:r>
              <a:rPr lang="ru-RU" sz="3200" dirty="0" err="1" smtClean="0"/>
              <a:t>л.,болеть</a:t>
            </a:r>
            <a:r>
              <a:rPr lang="ru-RU" sz="3200" dirty="0" smtClean="0"/>
              <a:t>  чем л.</a:t>
            </a:r>
            <a:endParaRPr lang="en-US" sz="3200" dirty="0" smtClean="0"/>
          </a:p>
          <a:p>
            <a:endParaRPr lang="ru-RU" sz="3200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285728"/>
            <a:ext cx="7406640" cy="6286544"/>
          </a:xfrm>
        </p:spPr>
        <p:txBody>
          <a:bodyPr/>
          <a:lstStyle/>
          <a:p>
            <a:r>
              <a:rPr lang="ru-RU" sz="2800" b="1" dirty="0" smtClean="0"/>
              <a:t>Винительным  </a:t>
            </a:r>
            <a:r>
              <a:rPr lang="ru-RU" sz="2800" b="1" dirty="0" smtClean="0"/>
              <a:t>падежом после соответствующих предлогов  управляют глаголы:   </a:t>
            </a:r>
          </a:p>
          <a:p>
            <a:r>
              <a:rPr lang="en-US" dirty="0" smtClean="0"/>
              <a:t> </a:t>
            </a:r>
            <a:r>
              <a:rPr lang="en-US" dirty="0" smtClean="0"/>
              <a:t>an- </a:t>
            </a:r>
            <a:r>
              <a:rPr lang="en-US" dirty="0" err="1" smtClean="0"/>
              <a:t>denken</a:t>
            </a:r>
            <a:r>
              <a:rPr lang="en-US" dirty="0" smtClean="0"/>
              <a:t> an-</a:t>
            </a:r>
            <a:r>
              <a:rPr lang="ru-RU" dirty="0" smtClean="0"/>
              <a:t> думать о ком л. </a:t>
            </a:r>
            <a:r>
              <a:rPr lang="ru-RU" dirty="0" smtClean="0"/>
              <a:t> </a:t>
            </a:r>
            <a:r>
              <a:rPr lang="ru-RU" dirty="0" smtClean="0"/>
              <a:t> о </a:t>
            </a:r>
            <a:r>
              <a:rPr lang="ru-RU" dirty="0" err="1" smtClean="0"/>
              <a:t>чем.л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        </a:t>
            </a:r>
            <a:r>
              <a:rPr lang="en-US" dirty="0" err="1" smtClean="0"/>
              <a:t>erinnern</a:t>
            </a:r>
            <a:r>
              <a:rPr lang="en-US" dirty="0" smtClean="0"/>
              <a:t> an-</a:t>
            </a:r>
            <a:r>
              <a:rPr lang="ru-RU" dirty="0" smtClean="0"/>
              <a:t> напоминать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sich</a:t>
            </a:r>
            <a:r>
              <a:rPr lang="en-US" dirty="0" smtClean="0"/>
              <a:t> </a:t>
            </a:r>
            <a:r>
              <a:rPr lang="en-US" dirty="0" err="1" smtClean="0"/>
              <a:t>erinnern</a:t>
            </a:r>
            <a:r>
              <a:rPr lang="en-US" dirty="0" smtClean="0"/>
              <a:t> an-</a:t>
            </a:r>
            <a:r>
              <a:rPr lang="ru-RU" dirty="0" smtClean="0"/>
              <a:t>вспоминать о ком л.  о чем л.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glauden</a:t>
            </a:r>
            <a:r>
              <a:rPr lang="en-US" dirty="0" smtClean="0"/>
              <a:t> an-</a:t>
            </a:r>
            <a:r>
              <a:rPr lang="ru-RU" dirty="0" smtClean="0"/>
              <a:t> верить в кого л. </a:t>
            </a:r>
            <a:r>
              <a:rPr lang="ru-RU" dirty="0" smtClean="0"/>
              <a:t>в</a:t>
            </a:r>
            <a:r>
              <a:rPr lang="ru-RU" dirty="0" smtClean="0"/>
              <a:t>о что л.</a:t>
            </a:r>
          </a:p>
          <a:p>
            <a:r>
              <a:rPr lang="en-US" dirty="0" smtClean="0"/>
              <a:t> </a:t>
            </a:r>
            <a:r>
              <a:rPr lang="en-US" dirty="0" smtClean="0"/>
              <a:t>auf- </a:t>
            </a:r>
            <a:r>
              <a:rPr lang="en-US" dirty="0" err="1" smtClean="0"/>
              <a:t>warten</a:t>
            </a:r>
            <a:r>
              <a:rPr lang="en-US" dirty="0" smtClean="0"/>
              <a:t> auf –</a:t>
            </a:r>
            <a:r>
              <a:rPr lang="ru-RU" dirty="0" smtClean="0"/>
              <a:t>ждать</a:t>
            </a:r>
          </a:p>
          <a:p>
            <a:r>
              <a:rPr lang="ru-RU" dirty="0" smtClean="0"/>
              <a:t> </a:t>
            </a:r>
            <a:r>
              <a:rPr lang="ru-RU" dirty="0" smtClean="0"/>
              <a:t>        </a:t>
            </a:r>
            <a:r>
              <a:rPr lang="en-US" dirty="0" err="1" smtClean="0"/>
              <a:t>sich</a:t>
            </a:r>
            <a:r>
              <a:rPr lang="en-US" dirty="0" smtClean="0"/>
              <a:t> </a:t>
            </a:r>
            <a:r>
              <a:rPr lang="en-US" dirty="0" err="1" smtClean="0"/>
              <a:t>freuen</a:t>
            </a:r>
            <a:r>
              <a:rPr lang="en-US" dirty="0" smtClean="0"/>
              <a:t> auf-</a:t>
            </a:r>
            <a:r>
              <a:rPr lang="ru-RU" dirty="0" smtClean="0"/>
              <a:t>радоваться 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für-sorgen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- </a:t>
            </a:r>
            <a:r>
              <a:rPr lang="ru-RU" dirty="0" smtClean="0"/>
              <a:t>заботиться о ком л. о чем л.</a:t>
            </a:r>
          </a:p>
          <a:p>
            <a:r>
              <a:rPr lang="ru-RU" dirty="0" smtClean="0"/>
              <a:t> </a:t>
            </a:r>
            <a:r>
              <a:rPr lang="ru-RU" dirty="0" smtClean="0"/>
              <a:t>       </a:t>
            </a:r>
            <a:r>
              <a:rPr lang="en-US" dirty="0" err="1" smtClean="0"/>
              <a:t>sich</a:t>
            </a:r>
            <a:r>
              <a:rPr lang="en-US" dirty="0" smtClean="0"/>
              <a:t> </a:t>
            </a:r>
            <a:r>
              <a:rPr lang="en-US" dirty="0" err="1" smtClean="0"/>
              <a:t>interessieren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-</a:t>
            </a:r>
            <a:r>
              <a:rPr lang="ru-RU" dirty="0" smtClean="0"/>
              <a:t>интересоваться</a:t>
            </a:r>
          </a:p>
          <a:p>
            <a:r>
              <a:rPr lang="ru-RU" dirty="0" smtClean="0"/>
              <a:t> </a:t>
            </a:r>
            <a:r>
              <a:rPr lang="en-US" dirty="0" err="1" smtClean="0"/>
              <a:t>über</a:t>
            </a:r>
            <a:r>
              <a:rPr lang="en-US" dirty="0" smtClean="0"/>
              <a:t>- </a:t>
            </a:r>
            <a:r>
              <a:rPr lang="en-US" dirty="0" err="1" smtClean="0"/>
              <a:t>sich</a:t>
            </a:r>
            <a:r>
              <a:rPr lang="en-US" dirty="0" smtClean="0"/>
              <a:t> </a:t>
            </a:r>
            <a:r>
              <a:rPr lang="en-US" dirty="0" err="1" smtClean="0"/>
              <a:t>wundern</a:t>
            </a:r>
            <a:r>
              <a:rPr lang="en-US" dirty="0" smtClean="0"/>
              <a:t> </a:t>
            </a:r>
            <a:r>
              <a:rPr lang="en-US" dirty="0" err="1" smtClean="0"/>
              <a:t>über</a:t>
            </a:r>
            <a:r>
              <a:rPr lang="en-US" dirty="0" smtClean="0"/>
              <a:t>-</a:t>
            </a:r>
            <a:r>
              <a:rPr lang="ru-RU" dirty="0" smtClean="0"/>
              <a:t>удивляться чему л.</a:t>
            </a:r>
          </a:p>
          <a:p>
            <a:r>
              <a:rPr lang="ru-RU" dirty="0" smtClean="0"/>
              <a:t> </a:t>
            </a:r>
            <a:r>
              <a:rPr lang="ru-RU" dirty="0" smtClean="0"/>
              <a:t>            </a:t>
            </a:r>
            <a:r>
              <a:rPr lang="en-US" dirty="0" err="1" smtClean="0"/>
              <a:t>sich</a:t>
            </a:r>
            <a:r>
              <a:rPr lang="en-US" dirty="0" smtClean="0"/>
              <a:t> </a:t>
            </a:r>
            <a:r>
              <a:rPr lang="en-US" dirty="0" err="1" smtClean="0"/>
              <a:t>freuen</a:t>
            </a:r>
            <a:r>
              <a:rPr lang="en-US" dirty="0" smtClean="0"/>
              <a:t> </a:t>
            </a:r>
            <a:r>
              <a:rPr lang="en-US" dirty="0" err="1" smtClean="0"/>
              <a:t>über</a:t>
            </a:r>
            <a:r>
              <a:rPr lang="en-US" dirty="0" smtClean="0"/>
              <a:t>-</a:t>
            </a:r>
            <a:r>
              <a:rPr lang="ru-RU" dirty="0" smtClean="0"/>
              <a:t>радоваться чему л.</a:t>
            </a:r>
            <a:endParaRPr lang="en-US" dirty="0" smtClean="0"/>
          </a:p>
          <a:p>
            <a:endParaRPr lang="ru-RU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</TotalTime>
  <Words>415</Words>
  <Application>Microsoft Office PowerPoint</Application>
  <PresentationFormat>Экран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Управление глаголов в немецком языке</vt:lpstr>
      <vt:lpstr>Antworten die Frage</vt:lpstr>
      <vt:lpstr>Беспредложное употребление  глаголов</vt:lpstr>
      <vt:lpstr>Слайд 4</vt:lpstr>
      <vt:lpstr>Слайд 5</vt:lpstr>
      <vt:lpstr>Слайд 6</vt:lpstr>
      <vt:lpstr>Предложное управление глаголов</vt:lpstr>
      <vt:lpstr>Слайд 8</vt:lpstr>
      <vt:lpstr>Слайд 9</vt:lpstr>
      <vt:lpstr>                   Übersetzt bitte ins Russische </vt:lpstr>
      <vt:lpstr>RICHTIG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глаголов в немецком языке</dc:title>
  <dc:creator>ирина</dc:creator>
  <cp:lastModifiedBy>ирина</cp:lastModifiedBy>
  <cp:revision>16</cp:revision>
  <dcterms:created xsi:type="dcterms:W3CDTF">2011-02-20T16:30:01Z</dcterms:created>
  <dcterms:modified xsi:type="dcterms:W3CDTF">2011-02-20T19:02:30Z</dcterms:modified>
</cp:coreProperties>
</file>